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825" r:id="rId2"/>
    <p:sldId id="999" r:id="rId3"/>
    <p:sldId id="2069" r:id="rId4"/>
    <p:sldId id="2070" r:id="rId5"/>
    <p:sldId id="2071" r:id="rId6"/>
    <p:sldId id="2072" r:id="rId7"/>
    <p:sldId id="2073" r:id="rId8"/>
    <p:sldId id="2074" r:id="rId9"/>
    <p:sldId id="2075" r:id="rId10"/>
    <p:sldId id="2076" r:id="rId11"/>
    <p:sldId id="2077" r:id="rId12"/>
    <p:sldId id="2078" r:id="rId13"/>
    <p:sldId id="2079" r:id="rId14"/>
    <p:sldId id="2080" r:id="rId15"/>
    <p:sldId id="2081" r:id="rId16"/>
    <p:sldId id="2082" r:id="rId17"/>
    <p:sldId id="2083" r:id="rId18"/>
    <p:sldId id="2084" r:id="rId19"/>
    <p:sldId id="2085" r:id="rId20"/>
    <p:sldId id="2086" r:id="rId21"/>
    <p:sldId id="2087" r:id="rId22"/>
    <p:sldId id="2088" r:id="rId23"/>
    <p:sldId id="2089" r:id="rId24"/>
    <p:sldId id="2090" r:id="rId25"/>
    <p:sldId id="2091" r:id="rId26"/>
    <p:sldId id="2092" r:id="rId27"/>
    <p:sldId id="2093" r:id="rId28"/>
    <p:sldId id="2094" r:id="rId29"/>
    <p:sldId id="2095" r:id="rId30"/>
    <p:sldId id="2096" r:id="rId31"/>
    <p:sldId id="2097" r:id="rId32"/>
    <p:sldId id="2098" r:id="rId33"/>
    <p:sldId id="2099" r:id="rId34"/>
    <p:sldId id="2100" r:id="rId35"/>
    <p:sldId id="2101" r:id="rId36"/>
    <p:sldId id="2102" r:id="rId37"/>
    <p:sldId id="2103" r:id="rId38"/>
    <p:sldId id="2104" r:id="rId39"/>
    <p:sldId id="2105" r:id="rId40"/>
    <p:sldId id="2106" r:id="rId41"/>
    <p:sldId id="2107" r:id="rId42"/>
    <p:sldId id="2108" r:id="rId43"/>
    <p:sldId id="2109" r:id="rId44"/>
    <p:sldId id="2110" r:id="rId45"/>
    <p:sldId id="2111" r:id="rId46"/>
    <p:sldId id="2112" r:id="rId47"/>
    <p:sldId id="2113" r:id="rId48"/>
    <p:sldId id="2114" r:id="rId49"/>
    <p:sldId id="2115" r:id="rId5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3" autoAdjust="0"/>
    <p:restoredTop sz="94624" autoAdjust="0"/>
  </p:normalViewPr>
  <p:slideViewPr>
    <p:cSldViewPr>
      <p:cViewPr>
        <p:scale>
          <a:sx n="71" d="100"/>
          <a:sy n="71" d="100"/>
        </p:scale>
        <p:origin x="-108" y="366"/>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2014-03-01</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ZA" i="1" dirty="0" smtClean="0"/>
              <a:t>But this is what was spoken by the prophet </a:t>
            </a:r>
            <a:r>
              <a:rPr lang="en-ZA" i="1" dirty="0" err="1" smtClean="0"/>
              <a:t>Yo‟el</a:t>
            </a:r>
            <a:r>
              <a:rPr lang="en-ZA" i="1" dirty="0" smtClean="0"/>
              <a:t>: „And it shall be in the last days, says Elohim, that I shall pour out of My Spirit on all flesh. And your sons and your daughters shall prophesy, and your young men shall see visions, and your old men shall dream dreams, and also on My male servants and on My female servants I shall pour out My Spirit in those days, and they shall prophesy. And I shall show wonders in the heaven above and signs in the earth beneath: blood and fire and </a:t>
            </a:r>
            <a:r>
              <a:rPr lang="en-ZA" i="1" dirty="0" err="1" smtClean="0"/>
              <a:t>vapor</a:t>
            </a:r>
            <a:r>
              <a:rPr lang="en-ZA" i="1" dirty="0" smtClean="0"/>
              <a:t> of smoke. The sun shall be turned into darkness, and the moon into blood, before the coming of the great and splendid day of YHVH. And it shall be that everyone who calls on the Name of YHVH shall be saved.‟” </a:t>
            </a:r>
            <a:endParaRPr lang="en-ZA" dirty="0"/>
          </a:p>
        </p:txBody>
      </p:sp>
      <p:sp>
        <p:nvSpPr>
          <p:cNvPr id="4" name="Slide Number Placeholder 3"/>
          <p:cNvSpPr>
            <a:spLocks noGrp="1"/>
          </p:cNvSpPr>
          <p:nvPr>
            <p:ph type="sldNum" sz="quarter" idx="10"/>
          </p:nvPr>
        </p:nvSpPr>
        <p:spPr/>
        <p:txBody>
          <a:bodyPr/>
          <a:lstStyle/>
          <a:p>
            <a:pPr>
              <a:defRPr/>
            </a:pPr>
            <a:fld id="{40D904ED-2051-4F86-9D42-4C5A704E37C9}" type="slidenum">
              <a:rPr lang="en-ZA" smtClean="0"/>
              <a:pPr>
                <a:defRPr/>
              </a:pPr>
              <a:t>29</a:t>
            </a:fld>
            <a:endParaRPr lang="en-Z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ZA" dirty="0" smtClean="0"/>
              <a:t>One example is in Chapter 25:1-9 he writes; </a:t>
            </a:r>
            <a:r>
              <a:rPr lang="en-ZA" i="1" dirty="0" smtClean="0"/>
              <a:t>O YHVH, You are my Elohim. I exalt You, I praise Your Name, for You shall do a wonder – counsels of long ago, trustworthiness, truth. For You shall make a city a heap, a walled city a ruin, a palace of foreigners to be a city no more – never to be rebuilt. Therefore a strong people praise You, the city of the ruthless nations fear You. For You shall be a refuge to the poor, a refuge to the needy in his distress, a shelter from the storm, a shade from the heat. For the spirit of the ruthless is like a storm against a wall. You subdue the noise of foreigners, as heat in a dry place; as heat in the shadow of a cloud, the singing of the ruthless is subdued. And in this mountain YHVH of hosts shall make for all people a feast of choice pieces, a feast of old wines, of choice pieces with marrow, of old wines, well refined. And He shall swallow up on this mountain the surface of the covering which covers all people, and the veil which is spread over all nations. He shall swallow up death forever, and the Master YHVH shall wipe away tears from all faces, and take away the reproach of His people from all the earth. For YHVH has spoken. And it shall be said in that day, “See, this is our Elohim. We have waited for Him, and He saves us. This is YHVH, we have waited for Him, let us be glad and rejoice in His deliverance.” </a:t>
            </a:r>
            <a:endParaRPr lang="en-ZA" dirty="0"/>
          </a:p>
        </p:txBody>
      </p:sp>
      <p:sp>
        <p:nvSpPr>
          <p:cNvPr id="4" name="Slide Number Placeholder 3"/>
          <p:cNvSpPr>
            <a:spLocks noGrp="1"/>
          </p:cNvSpPr>
          <p:nvPr>
            <p:ph type="sldNum" sz="quarter" idx="10"/>
          </p:nvPr>
        </p:nvSpPr>
        <p:spPr/>
        <p:txBody>
          <a:bodyPr/>
          <a:lstStyle/>
          <a:p>
            <a:pPr>
              <a:defRPr/>
            </a:pPr>
            <a:fld id="{40D904ED-2051-4F86-9D42-4C5A704E37C9}" type="slidenum">
              <a:rPr lang="en-ZA" smtClean="0"/>
              <a:pPr>
                <a:defRPr/>
              </a:pPr>
              <a:t>30</a:t>
            </a:fld>
            <a:endParaRPr lang="en-Z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dirty="0"/>
          </a:p>
        </p:txBody>
      </p:sp>
      <p:sp>
        <p:nvSpPr>
          <p:cNvPr id="4" name="Slide Number Placeholder 3"/>
          <p:cNvSpPr>
            <a:spLocks noGrp="1"/>
          </p:cNvSpPr>
          <p:nvPr>
            <p:ph type="sldNum" sz="quarter" idx="10"/>
          </p:nvPr>
        </p:nvSpPr>
        <p:spPr/>
        <p:txBody>
          <a:bodyPr/>
          <a:lstStyle/>
          <a:p>
            <a:pPr>
              <a:defRPr/>
            </a:pPr>
            <a:fld id="{40D904ED-2051-4F86-9D42-4C5A704E37C9}" type="slidenum">
              <a:rPr lang="en-ZA" smtClean="0"/>
              <a:pPr>
                <a:defRPr/>
              </a:pPr>
              <a:t>31</a:t>
            </a:fld>
            <a:endParaRPr lang="en-ZA"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70025"/>
          </a:xfrm>
        </p:spPr>
        <p:txBody>
          <a:bodyPr/>
          <a:lstStyle/>
          <a:p>
            <a:r>
              <a:rPr lang="en-ZA" dirty="0" smtClean="0"/>
              <a:t>VIYIGRA </a:t>
            </a:r>
            <a:r>
              <a:rPr lang="en-ZA" i="1" dirty="0" smtClean="0"/>
              <a:t>“And He  called”</a:t>
            </a:r>
            <a:endParaRPr lang="en-ZA" i="1" dirty="0"/>
          </a:p>
        </p:txBody>
      </p:sp>
      <p:sp>
        <p:nvSpPr>
          <p:cNvPr id="5" name="Subtitle 4"/>
          <p:cNvSpPr>
            <a:spLocks noGrp="1"/>
          </p:cNvSpPr>
          <p:nvPr>
            <p:ph type="subTitle" idx="1"/>
          </p:nvPr>
        </p:nvSpPr>
        <p:spPr>
          <a:xfrm>
            <a:off x="0" y="5373216"/>
            <a:ext cx="9144000" cy="1412776"/>
          </a:xfrm>
        </p:spPr>
        <p:txBody>
          <a:bodyPr>
            <a:noAutofit/>
          </a:bodyPr>
          <a:lstStyle/>
          <a:p>
            <a:pPr>
              <a:lnSpc>
                <a:spcPts val="2300"/>
              </a:lnSpc>
            </a:pPr>
            <a:r>
              <a:rPr lang="en-ZA" sz="2800" b="1" dirty="0" smtClean="0"/>
              <a:t>Torah: </a:t>
            </a:r>
            <a:r>
              <a:rPr lang="en-ZA" b="0" dirty="0" smtClean="0"/>
              <a:t>Leviticus 1:1-5:19</a:t>
            </a:r>
            <a:endParaRPr lang="en-ZA" sz="2800" b="0" dirty="0" smtClean="0"/>
          </a:p>
          <a:p>
            <a:pPr>
              <a:lnSpc>
                <a:spcPts val="2300"/>
              </a:lnSpc>
            </a:pPr>
            <a:r>
              <a:rPr lang="en-ZA" sz="2800" b="1" dirty="0" err="1" smtClean="0"/>
              <a:t>Haftorah</a:t>
            </a:r>
            <a:r>
              <a:rPr lang="en-ZA" sz="2800" b="1" dirty="0" smtClean="0"/>
              <a:t>: </a:t>
            </a:r>
            <a:r>
              <a:rPr lang="en-ZA" b="0" dirty="0" smtClean="0"/>
              <a:t>Isaiah 43:21-44:23</a:t>
            </a:r>
            <a:endParaRPr lang="en-ZA" sz="2800" b="0" dirty="0" smtClean="0"/>
          </a:p>
          <a:p>
            <a:pPr>
              <a:lnSpc>
                <a:spcPts val="2300"/>
              </a:lnSpc>
            </a:pPr>
            <a:r>
              <a:rPr lang="en-ZA" sz="2800" b="1" dirty="0" err="1" smtClean="0"/>
              <a:t>B’rit</a:t>
            </a:r>
            <a:r>
              <a:rPr lang="en-ZA" sz="2800" b="1" dirty="0" smtClean="0"/>
              <a:t> </a:t>
            </a:r>
            <a:r>
              <a:rPr lang="en-ZA" sz="2800" b="1" dirty="0" err="1" smtClean="0"/>
              <a:t>Chadashah</a:t>
            </a:r>
            <a:r>
              <a:rPr lang="en-ZA" sz="2800" b="1" dirty="0" smtClean="0"/>
              <a:t>: </a:t>
            </a:r>
            <a:r>
              <a:rPr lang="en-ZA" b="0" dirty="0" smtClean="0"/>
              <a:t>Mark 7:1-30, Hebrews 10:1-14, 13:10-16</a:t>
            </a:r>
          </a:p>
          <a:p>
            <a:pPr>
              <a:lnSpc>
                <a:spcPts val="2300"/>
              </a:lnSpc>
            </a:pPr>
            <a:r>
              <a:rPr lang="en-ZA" sz="1800" i="1" dirty="0" smtClean="0">
                <a:solidFill>
                  <a:schemeClr val="accent5">
                    <a:lumMod val="50000"/>
                  </a:schemeClr>
                </a:solidFill>
              </a:rPr>
              <a:t>All references: </a:t>
            </a:r>
            <a:r>
              <a:rPr lang="en-ZA" sz="1800" b="0" i="1" dirty="0" smtClean="0">
                <a:solidFill>
                  <a:schemeClr val="accent5">
                    <a:lumMod val="50000"/>
                  </a:schemeClr>
                </a:solidFill>
              </a:rPr>
              <a:t>The Scripture 1998+ unless otherwise noted</a:t>
            </a:r>
            <a:endParaRPr lang="en-ZA" sz="1800" b="0" dirty="0" smtClean="0">
              <a:solidFill>
                <a:schemeClr val="accent5">
                  <a:lumMod val="50000"/>
                </a:schemeClr>
              </a:solidFill>
            </a:endParaRPr>
          </a:p>
          <a:p>
            <a:pPr>
              <a:lnSpc>
                <a:spcPts val="2300"/>
              </a:lnSpc>
            </a:pPr>
            <a:endParaRPr lang="en-ZA" b="0" dirty="0" smtClean="0"/>
          </a:p>
          <a:p>
            <a:pPr>
              <a:lnSpc>
                <a:spcPts val="2300"/>
              </a:lnSpc>
            </a:pPr>
            <a:endParaRPr lang="en-ZA" sz="2800" dirty="0" smtClean="0"/>
          </a:p>
          <a:p>
            <a:pPr>
              <a:lnSpc>
                <a:spcPts val="2300"/>
              </a:lnSpc>
            </a:pPr>
            <a:endParaRPr lang="en-ZA" sz="2400" dirty="0" smtClean="0"/>
          </a:p>
          <a:p>
            <a:r>
              <a:rPr lang="en-ZA" sz="2800" dirty="0" smtClean="0"/>
              <a:t/>
            </a:r>
            <a:br>
              <a:rPr lang="en-ZA" sz="2800" dirty="0" smtClean="0"/>
            </a:br>
            <a:endParaRPr lang="en-ZA" sz="2800" dirty="0"/>
          </a:p>
        </p:txBody>
      </p:sp>
      <p:sp>
        <p:nvSpPr>
          <p:cNvPr id="8" name="Slide Number Placeholder 7"/>
          <p:cNvSpPr>
            <a:spLocks noGrp="1"/>
          </p:cNvSpPr>
          <p:nvPr>
            <p:ph type="sldNum" sz="quarter" idx="12"/>
          </p:nvPr>
        </p:nvSpPr>
        <p:spPr/>
        <p:txBody>
          <a:bodyPr/>
          <a:lstStyle/>
          <a:p>
            <a:pPr>
              <a:defRPr/>
            </a:pPr>
            <a:fld id="{757FE7B4-5ECE-4941-A25E-1C41B54B892F}" type="slidenum">
              <a:rPr lang="en-ZA" smtClean="0"/>
              <a:pPr>
                <a:defRPr/>
              </a:pPr>
              <a:t>3</a:t>
            </a:fld>
            <a:endParaRPr lang="en-ZA" dirty="0"/>
          </a:p>
        </p:txBody>
      </p:sp>
      <p:pic>
        <p:nvPicPr>
          <p:cNvPr id="6" name="Picture 5" descr="https://staticapp.icpsc.com/icp/loadimage.php/mogile/261268/eee6a4017d7072a9fb6c0a5b416739e6/image/jpeg"/>
          <p:cNvPicPr/>
          <p:nvPr/>
        </p:nvPicPr>
        <p:blipFill>
          <a:blip r:embed="rId2" cstate="print"/>
          <a:srcRect/>
          <a:stretch>
            <a:fillRect/>
          </a:stretch>
        </p:blipFill>
        <p:spPr bwMode="auto">
          <a:xfrm>
            <a:off x="2987824" y="1340768"/>
            <a:ext cx="3171825" cy="3810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MOSES COULD NOT ENTER</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We have learned “</a:t>
            </a:r>
            <a:r>
              <a:rPr lang="en-ZA" i="1" dirty="0" smtClean="0"/>
              <a:t>why</a:t>
            </a:r>
            <a:r>
              <a:rPr lang="en-ZA" dirty="0" smtClean="0"/>
              <a:t>” the Almighty desired for the Tabernacle to be built:</a:t>
            </a:r>
          </a:p>
          <a:p>
            <a:pPr algn="ctr">
              <a:lnSpc>
                <a:spcPts val="2300"/>
              </a:lnSpc>
            </a:pPr>
            <a:r>
              <a:rPr lang="en-ZA" i="1" dirty="0" smtClean="0">
                <a:solidFill>
                  <a:srgbClr val="004821"/>
                </a:solidFill>
              </a:rPr>
              <a:t>“And they shall make Me a Set-apart Place, and I shall dwell in their midst.</a:t>
            </a:r>
            <a:r>
              <a:rPr lang="en-ZA" b="1" i="1" dirty="0" smtClean="0">
                <a:solidFill>
                  <a:srgbClr val="004821"/>
                </a:solidFill>
              </a:rPr>
              <a:t> (Exodus 25:8)</a:t>
            </a:r>
          </a:p>
          <a:p>
            <a:pPr>
              <a:lnSpc>
                <a:spcPts val="2300"/>
              </a:lnSpc>
            </a:pPr>
            <a:r>
              <a:rPr lang="en-ZA" dirty="0" smtClean="0"/>
              <a:t>We saw the </a:t>
            </a:r>
            <a:r>
              <a:rPr lang="en-ZA" dirty="0" err="1" smtClean="0"/>
              <a:t>Shekinah</a:t>
            </a:r>
            <a:r>
              <a:rPr lang="en-ZA" dirty="0" smtClean="0"/>
              <a:t> glory of </a:t>
            </a:r>
            <a:r>
              <a:rPr lang="he-IL" dirty="0" smtClean="0"/>
              <a:t>יהוה</a:t>
            </a:r>
            <a:r>
              <a:rPr lang="en-ZA" dirty="0" smtClean="0"/>
              <a:t> come down to fill the Tabernacle:</a:t>
            </a:r>
          </a:p>
          <a:p>
            <a:pPr algn="ctr">
              <a:lnSpc>
                <a:spcPts val="2300"/>
              </a:lnSpc>
            </a:pPr>
            <a:r>
              <a:rPr lang="en-ZA" i="1" dirty="0" smtClean="0">
                <a:solidFill>
                  <a:srgbClr val="004821"/>
                </a:solidFill>
              </a:rPr>
              <a:t>And the cloud covered the Tent of Meeting, and the esteem of </a:t>
            </a:r>
            <a:r>
              <a:rPr lang="he-IL" i="1" dirty="0" smtClean="0">
                <a:solidFill>
                  <a:srgbClr val="004821"/>
                </a:solidFill>
              </a:rPr>
              <a:t>יהוה</a:t>
            </a:r>
            <a:r>
              <a:rPr lang="en-US" i="1" dirty="0" smtClean="0">
                <a:solidFill>
                  <a:srgbClr val="004821"/>
                </a:solidFill>
              </a:rPr>
              <a:t> filled the Dwelling Place. </a:t>
            </a:r>
            <a:r>
              <a:rPr lang="en-US" b="1" i="1" dirty="0" smtClean="0">
                <a:solidFill>
                  <a:srgbClr val="004821"/>
                </a:solidFill>
              </a:rPr>
              <a:t>(Exodus 40:34)</a:t>
            </a:r>
          </a:p>
          <a:p>
            <a:pPr>
              <a:lnSpc>
                <a:spcPts val="2300"/>
              </a:lnSpc>
            </a:pPr>
            <a:r>
              <a:rPr lang="en-ZA" dirty="0" smtClean="0"/>
              <a:t>So we’ve accomplished the goal, right? He is dwelling among us. Something is still amiss:</a:t>
            </a:r>
          </a:p>
          <a:p>
            <a:pPr>
              <a:lnSpc>
                <a:spcPts val="2300"/>
              </a:lnSpc>
            </a:pPr>
            <a:r>
              <a:rPr lang="en-ZA" i="1" dirty="0" smtClean="0">
                <a:solidFill>
                  <a:srgbClr val="004821"/>
                </a:solidFill>
              </a:rPr>
              <a:t>And </a:t>
            </a:r>
            <a:r>
              <a:rPr lang="en-ZA" b="1" i="1" dirty="0" err="1" smtClean="0">
                <a:solidFill>
                  <a:srgbClr val="004821"/>
                </a:solidFill>
              </a:rPr>
              <a:t>Mosheh</a:t>
            </a:r>
            <a:r>
              <a:rPr lang="en-ZA" b="1" i="1" dirty="0" smtClean="0">
                <a:solidFill>
                  <a:srgbClr val="004821"/>
                </a:solidFill>
              </a:rPr>
              <a:t> was not able to come into the Tent of Meeting</a:t>
            </a:r>
            <a:r>
              <a:rPr lang="en-ZA" i="1" dirty="0" smtClean="0">
                <a:solidFill>
                  <a:srgbClr val="004821"/>
                </a:solidFill>
              </a:rPr>
              <a:t>, because the cloud dwelt on it, and the esteem of </a:t>
            </a:r>
            <a:r>
              <a:rPr lang="he-IL" i="1" dirty="0" smtClean="0">
                <a:solidFill>
                  <a:srgbClr val="004821"/>
                </a:solidFill>
              </a:rPr>
              <a:t>יהוה</a:t>
            </a:r>
            <a:r>
              <a:rPr lang="en-US" i="1" dirty="0" smtClean="0">
                <a:solidFill>
                  <a:srgbClr val="004821"/>
                </a:solidFill>
              </a:rPr>
              <a:t> filled the Dwelling Place. </a:t>
            </a:r>
            <a:r>
              <a:rPr lang="en-US" b="1" i="1" dirty="0" smtClean="0">
                <a:solidFill>
                  <a:srgbClr val="004821"/>
                </a:solidFill>
              </a:rPr>
              <a:t>(Exodus 40:35)</a:t>
            </a:r>
            <a:r>
              <a:rPr lang="en-ZA" dirty="0" smtClean="0"/>
              <a:t> </a:t>
            </a:r>
          </a:p>
          <a:p>
            <a:pPr>
              <a:lnSpc>
                <a:spcPts val="2300"/>
              </a:lnSpc>
            </a:pPr>
            <a:r>
              <a:rPr lang="en-ZA" dirty="0" smtClean="0"/>
              <a:t>The glory of </a:t>
            </a:r>
            <a:r>
              <a:rPr lang="he-IL" dirty="0" smtClean="0"/>
              <a:t>יהוה</a:t>
            </a:r>
            <a:r>
              <a:rPr lang="en-ZA" dirty="0" smtClean="0"/>
              <a:t> has come down to fill the Tabernacle, and even the faithful Moshe is not able to enter the place where He is dwelling. This leads us into the book of </a:t>
            </a:r>
            <a:r>
              <a:rPr lang="en-ZA" b="1" dirty="0" err="1" smtClean="0"/>
              <a:t>Vayikra</a:t>
            </a:r>
            <a:r>
              <a:rPr lang="en-ZA" b="1" dirty="0" smtClean="0"/>
              <a:t>:</a:t>
            </a:r>
            <a:endParaRPr lang="en-US" i="1" dirty="0" smtClean="0">
              <a:solidFill>
                <a:srgbClr val="004821"/>
              </a:solidFill>
            </a:endParaRPr>
          </a:p>
          <a:p>
            <a:pPr>
              <a:lnSpc>
                <a:spcPts val="2300"/>
              </a:lnSpc>
            </a:pPr>
            <a:endParaRPr lang="en-US" dirty="0" smtClean="0"/>
          </a:p>
          <a:p>
            <a:pPr>
              <a:lnSpc>
                <a:spcPts val="23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HEART OF THE TORAH </a:t>
            </a:r>
            <a:endParaRPr lang="en-ZA" dirty="0"/>
          </a:p>
        </p:txBody>
      </p:sp>
      <p:sp>
        <p:nvSpPr>
          <p:cNvPr id="3" name="Content Placeholder 2"/>
          <p:cNvSpPr>
            <a:spLocks noGrp="1"/>
          </p:cNvSpPr>
          <p:nvPr>
            <p:ph idx="1"/>
          </p:nvPr>
        </p:nvSpPr>
        <p:spPr/>
        <p:txBody>
          <a:bodyPr>
            <a:normAutofit/>
          </a:bodyPr>
          <a:lstStyle/>
          <a:p>
            <a:r>
              <a:rPr lang="en-ZA" dirty="0" smtClean="0"/>
              <a:t>The book of </a:t>
            </a:r>
            <a:r>
              <a:rPr lang="en-ZA" dirty="0" err="1" smtClean="0"/>
              <a:t>Vayikra</a:t>
            </a:r>
            <a:r>
              <a:rPr lang="en-ZA" dirty="0" smtClean="0"/>
              <a:t>, as the 3rd book of Moshe, is the heart of the Torah. Aleph-</a:t>
            </a:r>
            <a:r>
              <a:rPr lang="en-ZA" dirty="0" err="1" smtClean="0"/>
              <a:t>Beis</a:t>
            </a:r>
            <a:r>
              <a:rPr lang="en-ZA" dirty="0" smtClean="0"/>
              <a:t> and are just starting to read, commence their study of the CHUMASH (Five Books of Moses) with VAYIKRA Jewish teacher</a:t>
            </a:r>
          </a:p>
          <a:p>
            <a:r>
              <a:rPr lang="en-ZA" dirty="0" err="1" smtClean="0"/>
              <a:t>Avraham</a:t>
            </a:r>
            <a:r>
              <a:rPr lang="en-ZA" dirty="0" smtClean="0"/>
              <a:t> </a:t>
            </a:r>
            <a:r>
              <a:rPr lang="en-ZA" dirty="0" err="1" smtClean="0"/>
              <a:t>Yehoshua</a:t>
            </a:r>
            <a:r>
              <a:rPr lang="en-ZA" dirty="0" smtClean="0"/>
              <a:t> </a:t>
            </a:r>
            <a:r>
              <a:rPr lang="en-ZA" dirty="0" err="1" smtClean="0"/>
              <a:t>Greenbaum</a:t>
            </a:r>
            <a:r>
              <a:rPr lang="en-ZA" dirty="0" smtClean="0"/>
              <a:t> writes: </a:t>
            </a:r>
          </a:p>
          <a:p>
            <a:pPr algn="ctr"/>
            <a:r>
              <a:rPr lang="en-ZA" i="1" dirty="0" smtClean="0">
                <a:solidFill>
                  <a:srgbClr val="C00000"/>
                </a:solidFill>
              </a:rPr>
              <a:t>“…the Torah code of sacrifices and purification may appear ancient, primitive, complicated and irrelevant. But if we are willing to explore the Torah with the fresh eyes of children, ready to take the word of G-d on trust, with faith and belief, we can discover that the sacrificial system contains the keys to repentance and the healing of the soul and the entire world.”</a:t>
            </a:r>
          </a:p>
          <a:p>
            <a:pPr algn="ctr"/>
            <a:r>
              <a:rPr lang="en-ZA" i="1" dirty="0" smtClean="0">
                <a:solidFill>
                  <a:srgbClr val="004821"/>
                </a:solidFill>
              </a:rPr>
              <a:t>“Truly, I say to you, whoever does not receive the reign of Elohim as a little child, shall certainly not enter into it</a:t>
            </a:r>
            <a:r>
              <a:rPr lang="en-ZA" b="1" i="1" dirty="0" smtClean="0">
                <a:solidFill>
                  <a:srgbClr val="004821"/>
                </a:solidFill>
              </a:rPr>
              <a:t>.” (Mark 10:15)</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LAW OF THE PRIESTS</a:t>
            </a:r>
            <a:endParaRPr lang="en-ZA" dirty="0"/>
          </a:p>
        </p:txBody>
      </p:sp>
      <p:sp>
        <p:nvSpPr>
          <p:cNvPr id="3" name="Content Placeholder 2"/>
          <p:cNvSpPr>
            <a:spLocks noGrp="1"/>
          </p:cNvSpPr>
          <p:nvPr>
            <p:ph idx="1"/>
          </p:nvPr>
        </p:nvSpPr>
        <p:spPr>
          <a:xfrm>
            <a:off x="395536" y="1600200"/>
            <a:ext cx="8352928" cy="5257800"/>
          </a:xfrm>
        </p:spPr>
        <p:txBody>
          <a:bodyPr>
            <a:noAutofit/>
          </a:bodyPr>
          <a:lstStyle/>
          <a:p>
            <a:pPr>
              <a:lnSpc>
                <a:spcPts val="2400"/>
              </a:lnSpc>
            </a:pPr>
            <a:r>
              <a:rPr lang="en-ZA" dirty="0" smtClean="0"/>
              <a:t>The oldest name for the Third Book of Moses is </a:t>
            </a:r>
            <a:r>
              <a:rPr lang="en-ZA" dirty="0" err="1" smtClean="0"/>
              <a:t>Torat</a:t>
            </a:r>
            <a:r>
              <a:rPr lang="en-ZA" dirty="0" smtClean="0"/>
              <a:t> </a:t>
            </a:r>
            <a:r>
              <a:rPr lang="en-ZA" dirty="0" err="1" smtClean="0"/>
              <a:t>Kohanim</a:t>
            </a:r>
            <a:r>
              <a:rPr lang="en-ZA" dirty="0" smtClean="0"/>
              <a:t> </a:t>
            </a:r>
            <a:r>
              <a:rPr lang="en-ZA" i="1" dirty="0" smtClean="0"/>
              <a:t>(Law of the Priests).</a:t>
            </a:r>
            <a:r>
              <a:rPr lang="en-ZA" dirty="0" smtClean="0"/>
              <a:t>  It describes the Temple sacrifices, the functions of the priesthood (</a:t>
            </a:r>
            <a:r>
              <a:rPr lang="en-ZA" dirty="0" err="1" smtClean="0"/>
              <a:t>Kohanim</a:t>
            </a:r>
            <a:r>
              <a:rPr lang="en-ZA" dirty="0" smtClean="0"/>
              <a:t>), and the duties of Israel, the priestly nation.</a:t>
            </a:r>
          </a:p>
          <a:p>
            <a:pPr>
              <a:lnSpc>
                <a:spcPts val="2400"/>
              </a:lnSpc>
            </a:pPr>
            <a:r>
              <a:rPr lang="en-ZA" dirty="0" err="1" smtClean="0"/>
              <a:t>Vayikra</a:t>
            </a:r>
            <a:r>
              <a:rPr lang="en-ZA" dirty="0" smtClean="0"/>
              <a:t> contains 247 of the 613 instructions in the Torah. Known as the book of the </a:t>
            </a:r>
            <a:r>
              <a:rPr lang="en-ZA" dirty="0" err="1" smtClean="0"/>
              <a:t>Levitical</a:t>
            </a:r>
            <a:r>
              <a:rPr lang="en-ZA" dirty="0" smtClean="0"/>
              <a:t> Law, it is considered to be the most “Jewish” of the Bible. It is also the least understood and studied by the Christian community. </a:t>
            </a:r>
          </a:p>
          <a:p>
            <a:pPr>
              <a:lnSpc>
                <a:spcPts val="2400"/>
              </a:lnSpc>
            </a:pPr>
            <a:r>
              <a:rPr lang="en-ZA" dirty="0" smtClean="0"/>
              <a:t>For a cynical, sophisticated age that feels entitled to call anything and everything into question, the Torah code of sacrifices and purification may appear ancient, primitive, complicated and irrelevant. But if we are willing to explore the Torah with the fresh eyes of children, ready to take the word of </a:t>
            </a:r>
            <a:r>
              <a:rPr lang="he-IL" dirty="0" smtClean="0"/>
              <a:t>יהוה</a:t>
            </a:r>
            <a:r>
              <a:rPr lang="en-ZA" dirty="0" smtClean="0"/>
              <a:t> on trust, with faith and belief, we can discover that the sacrificial system contains the keys to repentance and the healing of the soul and the entire world.</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err="1" smtClean="0"/>
              <a:t>VAYIKRa</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In the original Hebrew text, the word </a:t>
            </a:r>
            <a:r>
              <a:rPr lang="en-ZA" dirty="0" err="1" smtClean="0"/>
              <a:t>Vayikr</a:t>
            </a:r>
            <a:r>
              <a:rPr lang="en-ZA" baseline="30000" dirty="0" err="1" smtClean="0"/>
              <a:t>a</a:t>
            </a:r>
            <a:r>
              <a:rPr lang="en-ZA" dirty="0" smtClean="0"/>
              <a:t> has one specific feature: it's written with a little aleph at the end. There are three sizes of the letters in Torah – intermediate, oversized and miniature – and every time we have a letter of a different size there is a specific message. </a:t>
            </a:r>
          </a:p>
          <a:p>
            <a:pPr>
              <a:lnSpc>
                <a:spcPts val="2100"/>
              </a:lnSpc>
            </a:pPr>
            <a:r>
              <a:rPr lang="en-ZA" dirty="0" smtClean="0"/>
              <a:t>In its appearance the aleph (</a:t>
            </a:r>
            <a:r>
              <a:rPr lang="he-IL" dirty="0" smtClean="0"/>
              <a:t>א</a:t>
            </a:r>
            <a:r>
              <a:rPr lang="en-ZA" dirty="0" smtClean="0"/>
              <a:t>) is very insignificant. The standard size letters spell out the word </a:t>
            </a:r>
            <a:r>
              <a:rPr lang="en-ZA" dirty="0" err="1" smtClean="0"/>
              <a:t>vayikar</a:t>
            </a:r>
            <a:r>
              <a:rPr lang="en-ZA" dirty="0" smtClean="0"/>
              <a:t>, which can mean </a:t>
            </a:r>
            <a:r>
              <a:rPr lang="en-ZA" i="1" dirty="0" smtClean="0"/>
              <a:t>“and he encountered</a:t>
            </a:r>
            <a:r>
              <a:rPr lang="en-ZA" dirty="0" smtClean="0"/>
              <a:t>” or </a:t>
            </a:r>
            <a:r>
              <a:rPr lang="en-ZA" i="1" dirty="0" smtClean="0"/>
              <a:t>“and he chanced upon</a:t>
            </a:r>
            <a:r>
              <a:rPr lang="en-ZA" dirty="0" smtClean="0"/>
              <a:t>”. Unlike </a:t>
            </a:r>
            <a:r>
              <a:rPr lang="en-ZA" dirty="0" err="1" smtClean="0"/>
              <a:t>vayikra</a:t>
            </a:r>
            <a:r>
              <a:rPr lang="en-ZA" dirty="0" smtClean="0"/>
              <a:t> which refers to a </a:t>
            </a:r>
            <a:r>
              <a:rPr lang="en-ZA" i="1" dirty="0" smtClean="0"/>
              <a:t>“calling” </a:t>
            </a:r>
            <a:r>
              <a:rPr lang="en-ZA" dirty="0" smtClean="0"/>
              <a:t>or a </a:t>
            </a:r>
            <a:r>
              <a:rPr lang="en-ZA" i="1" dirty="0" smtClean="0"/>
              <a:t>“purposeful meeting by request”, </a:t>
            </a:r>
            <a:r>
              <a:rPr lang="en-ZA" dirty="0" err="1" smtClean="0"/>
              <a:t>vayikar</a:t>
            </a:r>
            <a:r>
              <a:rPr lang="en-ZA" dirty="0" smtClean="0"/>
              <a:t> suggests an </a:t>
            </a:r>
            <a:r>
              <a:rPr lang="en-ZA" i="1" dirty="0" smtClean="0"/>
              <a:t>“accidental meeting” </a:t>
            </a:r>
            <a:r>
              <a:rPr lang="en-ZA" dirty="0" smtClean="0"/>
              <a:t>or just a </a:t>
            </a:r>
            <a:r>
              <a:rPr lang="en-ZA" i="1" dirty="0" smtClean="0"/>
              <a:t>“mere event”. </a:t>
            </a:r>
          </a:p>
          <a:p>
            <a:pPr>
              <a:lnSpc>
                <a:spcPts val="2100"/>
              </a:lnSpc>
            </a:pPr>
            <a:r>
              <a:rPr lang="en-ZA" dirty="0" smtClean="0"/>
              <a:t>The sages have pointed out the differences between the call to Moshe which begins </a:t>
            </a:r>
            <a:r>
              <a:rPr lang="en-ZA" dirty="0" err="1" smtClean="0"/>
              <a:t>Vayikra</a:t>
            </a:r>
            <a:r>
              <a:rPr lang="en-ZA" dirty="0" smtClean="0"/>
              <a:t> and </a:t>
            </a:r>
            <a:r>
              <a:rPr lang="he-IL" dirty="0" smtClean="0"/>
              <a:t>יהוה</a:t>
            </a:r>
            <a:r>
              <a:rPr lang="en-ZA" dirty="0" smtClean="0"/>
              <a:t>’s appearance to the pagan prophet </a:t>
            </a:r>
            <a:r>
              <a:rPr lang="en-ZA" dirty="0" err="1" smtClean="0"/>
              <a:t>Bilaam</a:t>
            </a:r>
            <a:r>
              <a:rPr lang="en-ZA" dirty="0" smtClean="0"/>
              <a:t>: </a:t>
            </a: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came to </a:t>
            </a:r>
            <a:r>
              <a:rPr lang="en-ZA" i="1" dirty="0" err="1" smtClean="0">
                <a:solidFill>
                  <a:srgbClr val="004821"/>
                </a:solidFill>
              </a:rPr>
              <a:t>Bilʽam</a:t>
            </a:r>
            <a:r>
              <a:rPr lang="en-ZA" i="1" dirty="0" smtClean="0">
                <a:solidFill>
                  <a:srgbClr val="004821"/>
                </a:solidFill>
              </a:rPr>
              <a:t>, and put a word in his mouth, and said, “Go back to </a:t>
            </a:r>
            <a:r>
              <a:rPr lang="en-ZA" i="1" dirty="0" err="1" smtClean="0">
                <a:solidFill>
                  <a:srgbClr val="004821"/>
                </a:solidFill>
              </a:rPr>
              <a:t>Balaq</a:t>
            </a:r>
            <a:r>
              <a:rPr lang="en-ZA" i="1" dirty="0" smtClean="0">
                <a:solidFill>
                  <a:srgbClr val="004821"/>
                </a:solidFill>
              </a:rPr>
              <a:t>, and say this</a:t>
            </a:r>
            <a:r>
              <a:rPr lang="en-ZA" b="1" i="1" dirty="0" smtClean="0">
                <a:solidFill>
                  <a:srgbClr val="004821"/>
                </a:solidFill>
              </a:rPr>
              <a:t>.” (Numbers 23:16) . </a:t>
            </a:r>
            <a:r>
              <a:rPr lang="en-ZA" dirty="0" smtClean="0"/>
              <a:t>Thus it is pointed out that </a:t>
            </a:r>
            <a:r>
              <a:rPr lang="he-IL" dirty="0" smtClean="0"/>
              <a:t>יהוה</a:t>
            </a:r>
            <a:r>
              <a:rPr lang="en-ZA" dirty="0" smtClean="0"/>
              <a:t> reveals Himself to the pagan Balaam by an incomplete form of address (</a:t>
            </a:r>
            <a:r>
              <a:rPr lang="en-ZA" dirty="0" err="1" smtClean="0"/>
              <a:t>vayikar</a:t>
            </a:r>
            <a:r>
              <a:rPr lang="en-ZA" dirty="0" smtClean="0"/>
              <a:t>), whereas to the prophets of Israel He appears in a complete form of address containing the aleph.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a:t>
            </a:fld>
            <a:endParaRPr lang="en-Z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e-IL" sz="6600" dirty="0" smtClean="0"/>
              <a:t>א</a:t>
            </a:r>
            <a:endParaRPr lang="en-ZA" sz="6600" dirty="0"/>
          </a:p>
        </p:txBody>
      </p:sp>
      <p:sp>
        <p:nvSpPr>
          <p:cNvPr id="3" name="Content Placeholder 2"/>
          <p:cNvSpPr>
            <a:spLocks noGrp="1"/>
          </p:cNvSpPr>
          <p:nvPr>
            <p:ph idx="1"/>
          </p:nvPr>
        </p:nvSpPr>
        <p:spPr/>
        <p:txBody>
          <a:bodyPr>
            <a:noAutofit/>
          </a:bodyPr>
          <a:lstStyle/>
          <a:p>
            <a:pPr>
              <a:lnSpc>
                <a:spcPts val="2300"/>
              </a:lnSpc>
            </a:pPr>
            <a:r>
              <a:rPr lang="en-ZA" dirty="0" smtClean="0"/>
              <a:t>The pictograph of the aleph is an ox head, representing power and strength. The golden calf that the Israelites worshipped showed their association with Elohim and the ox. The aleph points to the Almighty as many of the titles for </a:t>
            </a:r>
            <a:r>
              <a:rPr lang="he-IL" dirty="0" smtClean="0"/>
              <a:t>יהוה</a:t>
            </a:r>
            <a:r>
              <a:rPr lang="en-ZA" dirty="0" smtClean="0"/>
              <a:t> begin with this letter – El, Elohim, El Shaddai, </a:t>
            </a:r>
            <a:r>
              <a:rPr lang="en-ZA" dirty="0" err="1" smtClean="0"/>
              <a:t>Elohay</a:t>
            </a:r>
            <a:r>
              <a:rPr lang="en-ZA" dirty="0" smtClean="0"/>
              <a:t> </a:t>
            </a:r>
            <a:r>
              <a:rPr lang="en-ZA" dirty="0" err="1" smtClean="0"/>
              <a:t>Tzvaoth</a:t>
            </a:r>
            <a:r>
              <a:rPr lang="en-ZA" dirty="0" smtClean="0"/>
              <a:t> etc. </a:t>
            </a:r>
          </a:p>
          <a:p>
            <a:pPr>
              <a:lnSpc>
                <a:spcPts val="2300"/>
              </a:lnSpc>
            </a:pPr>
            <a:r>
              <a:rPr lang="he-IL" dirty="0" smtClean="0"/>
              <a:t>יהוה</a:t>
            </a:r>
            <a:r>
              <a:rPr lang="en-ZA" dirty="0" smtClean="0"/>
              <a:t>, by virtue of His leaving off the aleph in His appearance (</a:t>
            </a:r>
            <a:r>
              <a:rPr lang="en-ZA" dirty="0" err="1" smtClean="0"/>
              <a:t>vayikar</a:t>
            </a:r>
            <a:r>
              <a:rPr lang="en-ZA" dirty="0" smtClean="0"/>
              <a:t>), did not completely reveal Himself to the pagan Balaam. His call to Balaam was only for the purpose of accomplishing His will. The small aleph in </a:t>
            </a:r>
            <a:r>
              <a:rPr lang="en-ZA" dirty="0" err="1" smtClean="0"/>
              <a:t>Vayikra</a:t>
            </a:r>
            <a:r>
              <a:rPr lang="en-ZA" dirty="0" smtClean="0"/>
              <a:t> 1:1 is also a visual of what our strong and powerful Messiah did for us (humbled Himself) in order that we are now even able to RESPOND to His call (</a:t>
            </a:r>
            <a:r>
              <a:rPr lang="en-ZA" dirty="0" err="1" smtClean="0"/>
              <a:t>vayikra</a:t>
            </a:r>
            <a:r>
              <a:rPr lang="en-ZA" dirty="0" smtClean="0"/>
              <a:t>) to us:</a:t>
            </a:r>
          </a:p>
          <a:p>
            <a:pPr algn="ctr">
              <a:lnSpc>
                <a:spcPts val="2300"/>
              </a:lnSpc>
            </a:pPr>
            <a:r>
              <a:rPr lang="en-ZA" i="1" dirty="0" smtClean="0">
                <a:solidFill>
                  <a:srgbClr val="004821"/>
                </a:solidFill>
              </a:rPr>
              <a:t>For, let this mind be in you which was also in Messiah </a:t>
            </a:r>
            <a:r>
              <a:rPr lang="he-IL" i="1" dirty="0" smtClean="0">
                <a:solidFill>
                  <a:srgbClr val="004821"/>
                </a:solidFill>
              </a:rPr>
              <a:t>יהושע</a:t>
            </a:r>
            <a:r>
              <a:rPr lang="en-ZA" i="1" dirty="0" smtClean="0">
                <a:solidFill>
                  <a:srgbClr val="004821"/>
                </a:solidFill>
              </a:rPr>
              <a:t>, who, being in the form of Elohim, did not regard equality with Elohim a matter to be grasped, but emptied Himself, taking the form of a servant, and came to be in the likeness of men. </a:t>
            </a:r>
            <a:r>
              <a:rPr lang="en-US" b="1" i="1" dirty="0" smtClean="0">
                <a:solidFill>
                  <a:srgbClr val="004821"/>
                </a:solidFill>
              </a:rPr>
              <a:t>(Philippians 2:5-7)</a:t>
            </a:r>
          </a:p>
          <a:p>
            <a:pPr algn="ctr">
              <a:lnSpc>
                <a:spcPts val="2300"/>
              </a:lnSpc>
            </a:pPr>
            <a:endParaRPr lang="en-US"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6600" dirty="0" smtClean="0"/>
              <a:t> </a:t>
            </a:r>
            <a:r>
              <a:rPr lang="en-ZA" dirty="0" smtClean="0"/>
              <a:t>LARGE AND SMALL </a:t>
            </a:r>
            <a:r>
              <a:rPr lang="he-IL" sz="5400" dirty="0" smtClean="0"/>
              <a:t>א</a:t>
            </a:r>
            <a:endParaRPr lang="en-ZA" sz="6600" dirty="0"/>
          </a:p>
        </p:txBody>
      </p:sp>
      <p:sp>
        <p:nvSpPr>
          <p:cNvPr id="3" name="Content Placeholder 2"/>
          <p:cNvSpPr>
            <a:spLocks noGrp="1"/>
          </p:cNvSpPr>
          <p:nvPr>
            <p:ph idx="1"/>
          </p:nvPr>
        </p:nvSpPr>
        <p:spPr/>
        <p:txBody>
          <a:bodyPr>
            <a:noAutofit/>
          </a:bodyPr>
          <a:lstStyle/>
          <a:p>
            <a:pPr algn="l" rtl="1">
              <a:lnSpc>
                <a:spcPts val="2200"/>
              </a:lnSpc>
            </a:pPr>
            <a:r>
              <a:rPr lang="en-ZA" dirty="0" smtClean="0"/>
              <a:t>A contrast on the small aleph is that you can find a large aleph in the ancient scrolls at the beginning of the first word in 1 Chronicles 1:1: </a:t>
            </a:r>
          </a:p>
          <a:p>
            <a:pPr algn="ctr">
              <a:lnSpc>
                <a:spcPts val="2200"/>
              </a:lnSpc>
            </a:pPr>
            <a:r>
              <a:rPr lang="he-IL" sz="3200" dirty="0" smtClean="0"/>
              <a:t>א</a:t>
            </a:r>
            <a:r>
              <a:rPr lang="he-IL" dirty="0" smtClean="0"/>
              <a:t>דם</a:t>
            </a:r>
            <a:endParaRPr lang="en-ZA" dirty="0" smtClean="0"/>
          </a:p>
          <a:p>
            <a:pPr>
              <a:lnSpc>
                <a:spcPts val="2200"/>
              </a:lnSpc>
            </a:pPr>
            <a:r>
              <a:rPr lang="en-ZA" dirty="0" smtClean="0"/>
              <a:t>The small aleph is understood to represent the humility of Moshe (and by association, Yeshua), whereas the large aleph represents the arrogance of Adam, or man in general. We know that the cause of the first sin was the arrogant attitudes of Adam and </a:t>
            </a:r>
            <a:r>
              <a:rPr lang="en-ZA" dirty="0" err="1" smtClean="0"/>
              <a:t>Chava</a:t>
            </a:r>
            <a:r>
              <a:rPr lang="en-ZA" dirty="0" smtClean="0"/>
              <a:t> (Eve) who believed the words of the serpent who told them that if they ate from the tree of the knowledge of good and evil they would become as great as Elohim! Moshe and Yeshua…both portrayed very humble people. </a:t>
            </a:r>
          </a:p>
          <a:p>
            <a:pPr>
              <a:lnSpc>
                <a:spcPts val="2200"/>
              </a:lnSpc>
            </a:pPr>
            <a:r>
              <a:rPr lang="en-ZA" dirty="0" smtClean="0"/>
              <a:t>Mostly, the aleph is a silent letter at the end of a word. The small aleph teaches us that we must be very sensitive to the call. For those who look, it will be visible. For those who listen, you will hear the difference. If you do not look or listen, </a:t>
            </a:r>
            <a:r>
              <a:rPr lang="en-ZA" dirty="0" err="1" smtClean="0"/>
              <a:t>vayikra</a:t>
            </a:r>
            <a:r>
              <a:rPr lang="en-ZA" dirty="0" smtClean="0"/>
              <a:t> will become </a:t>
            </a:r>
            <a:r>
              <a:rPr lang="en-ZA" dirty="0" err="1" smtClean="0"/>
              <a:t>vayikar</a:t>
            </a:r>
            <a:r>
              <a:rPr lang="en-ZA" dirty="0" smtClean="0"/>
              <a:t>. We do not want to be w</a:t>
            </a:r>
            <a:r>
              <a:rPr lang="en-ZA" b="1" dirty="0" smtClean="0"/>
              <a:t>ithout the aleph!</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LAW OF LIFE</a:t>
            </a:r>
            <a:endParaRPr lang="en-ZA" dirty="0"/>
          </a:p>
        </p:txBody>
      </p:sp>
      <p:sp>
        <p:nvSpPr>
          <p:cNvPr id="3" name="Content Placeholder 2"/>
          <p:cNvSpPr>
            <a:spLocks noGrp="1"/>
          </p:cNvSpPr>
          <p:nvPr>
            <p:ph idx="1"/>
          </p:nvPr>
        </p:nvSpPr>
        <p:spPr>
          <a:xfrm>
            <a:off x="395536" y="1600200"/>
            <a:ext cx="8291264" cy="5257800"/>
          </a:xfrm>
        </p:spPr>
        <p:txBody>
          <a:bodyPr>
            <a:normAutofit fontScale="25000" lnSpcReduction="20000"/>
          </a:bodyPr>
          <a:lstStyle/>
          <a:p>
            <a:pPr>
              <a:lnSpc>
                <a:spcPts val="2200"/>
              </a:lnSpc>
            </a:pPr>
            <a:r>
              <a:rPr lang="en-ZA" sz="9600" dirty="0" smtClean="0"/>
              <a:t>The early church fathers discarded </a:t>
            </a:r>
            <a:r>
              <a:rPr lang="he-IL" sz="9600" dirty="0" smtClean="0"/>
              <a:t>יהוה</a:t>
            </a:r>
            <a:r>
              <a:rPr lang="en-ZA" sz="9600" dirty="0" smtClean="0"/>
              <a:t>’s Torah (His </a:t>
            </a:r>
            <a:r>
              <a:rPr lang="en-ZA" sz="9600" i="1" dirty="0" smtClean="0"/>
              <a:t>loving</a:t>
            </a:r>
            <a:r>
              <a:rPr lang="en-ZA" sz="9600" dirty="0" smtClean="0"/>
              <a:t> teaching and instruction) altogether, calling His teaching (Torah) </a:t>
            </a:r>
            <a:r>
              <a:rPr lang="en-ZA" sz="9600" i="1" dirty="0" err="1" smtClean="0"/>
              <a:t>nomos</a:t>
            </a:r>
            <a:r>
              <a:rPr lang="en-ZA" sz="9600" i="1" dirty="0" smtClean="0"/>
              <a:t> </a:t>
            </a:r>
            <a:r>
              <a:rPr lang="en-ZA" sz="9600" dirty="0" smtClean="0"/>
              <a:t>(law) instead of life. </a:t>
            </a:r>
            <a:r>
              <a:rPr lang="en-ZA" sz="9600" i="1" dirty="0" err="1" smtClean="0"/>
              <a:t>Nomos</a:t>
            </a:r>
            <a:r>
              <a:rPr lang="en-ZA" sz="9600" dirty="0" smtClean="0"/>
              <a:t> is a word that relates to the </a:t>
            </a:r>
            <a:r>
              <a:rPr lang="en-ZA" sz="9600" i="1" dirty="0" smtClean="0"/>
              <a:t>law of sin and death</a:t>
            </a:r>
            <a:r>
              <a:rPr lang="en-ZA" sz="9600" dirty="0" smtClean="0"/>
              <a:t>, not the </a:t>
            </a:r>
            <a:r>
              <a:rPr lang="en-ZA" sz="9600" i="1" dirty="0" smtClean="0"/>
              <a:t>law of life</a:t>
            </a:r>
            <a:r>
              <a:rPr lang="en-ZA" sz="9600" dirty="0" smtClean="0"/>
              <a:t>. </a:t>
            </a:r>
          </a:p>
          <a:p>
            <a:pPr>
              <a:lnSpc>
                <a:spcPts val="2200"/>
              </a:lnSpc>
            </a:pPr>
            <a:r>
              <a:rPr lang="en-ZA" sz="9600" dirty="0" smtClean="0"/>
              <a:t>Only the priest is allowed to enter the tabernacle/</a:t>
            </a:r>
            <a:r>
              <a:rPr lang="en-ZA" sz="9600" i="1" dirty="0" err="1" smtClean="0"/>
              <a:t>mishkan</a:t>
            </a:r>
            <a:r>
              <a:rPr lang="en-ZA" sz="9600" dirty="0" smtClean="0"/>
              <a:t>, thus it is important the bride understand the principles of the tabernacle/temple (Ezekiel 43: 10-12). Learning to walk in His courts correctly brings abundant life. </a:t>
            </a:r>
            <a:r>
              <a:rPr lang="en-ZA" sz="9600" i="1" dirty="0" smtClean="0"/>
              <a:t>Leviticus</a:t>
            </a:r>
            <a:r>
              <a:rPr lang="en-ZA" sz="9600" dirty="0" smtClean="0"/>
              <a:t> is where we gain understanding of life in Yeshua, called </a:t>
            </a:r>
            <a:r>
              <a:rPr lang="en-ZA" sz="9600" i="1" dirty="0" smtClean="0"/>
              <a:t>Spirit Life</a:t>
            </a:r>
            <a:r>
              <a:rPr lang="en-ZA" sz="9600" dirty="0" smtClean="0"/>
              <a:t>, which provides oil for the bride’s lamp.</a:t>
            </a:r>
          </a:p>
          <a:p>
            <a:pPr>
              <a:lnSpc>
                <a:spcPts val="2200"/>
              </a:lnSpc>
            </a:pPr>
            <a:r>
              <a:rPr lang="en-ZA" sz="9600" dirty="0" smtClean="0"/>
              <a:t>Without Leviticus (our instruction book), we will not know </a:t>
            </a:r>
            <a:r>
              <a:rPr lang="en-ZA" sz="9600" i="1" dirty="0" smtClean="0"/>
              <a:t>how</a:t>
            </a:r>
            <a:r>
              <a:rPr lang="en-ZA" sz="9600" dirty="0" smtClean="0"/>
              <a:t> to live in the bridal chamber as it is a manual for life. Obeying His instructions is operating in the </a:t>
            </a:r>
            <a:r>
              <a:rPr lang="en-ZA" sz="9600" i="1" dirty="0" smtClean="0"/>
              <a:t>realms of life </a:t>
            </a:r>
            <a:r>
              <a:rPr lang="en-ZA" sz="9600" dirty="0" smtClean="0"/>
              <a:t>which leads to abundant blessings. </a:t>
            </a:r>
            <a:r>
              <a:rPr lang="en-ZA" sz="9600" i="1" dirty="0" smtClean="0"/>
              <a:t>Doing</a:t>
            </a:r>
            <a:r>
              <a:rPr lang="en-ZA" sz="9600" dirty="0" smtClean="0"/>
              <a:t> what He has asked us to do is called “</a:t>
            </a:r>
            <a:r>
              <a:rPr lang="en-ZA" sz="9600" i="1" dirty="0" smtClean="0"/>
              <a:t>faith</a:t>
            </a:r>
            <a:r>
              <a:rPr lang="en-ZA" sz="9600" dirty="0" smtClean="0"/>
              <a:t>” (holiness) (Hebrews 11). This is how He knows we love Him: when we </a:t>
            </a:r>
            <a:r>
              <a:rPr lang="en-ZA" sz="9600" i="1" dirty="0" smtClean="0"/>
              <a:t>do</a:t>
            </a:r>
            <a:r>
              <a:rPr lang="en-ZA" sz="9600" dirty="0" smtClean="0"/>
              <a:t> what He has asked us to do by walking in obedience to His Word which contains His love, His will and purpose for our lives. (John 13:34-15:17). </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10</a:t>
            </a:fld>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SEPARATE</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Many who have become believers in Yeshua have </a:t>
            </a:r>
            <a:r>
              <a:rPr lang="en-ZA" dirty="0" err="1" smtClean="0"/>
              <a:t>labeled</a:t>
            </a:r>
            <a:r>
              <a:rPr lang="en-ZA" dirty="0" smtClean="0"/>
              <a:t> </a:t>
            </a:r>
            <a:r>
              <a:rPr lang="en-ZA" dirty="0" err="1" smtClean="0"/>
              <a:t>Vayikra</a:t>
            </a:r>
            <a:r>
              <a:rPr lang="en-ZA" dirty="0" smtClean="0"/>
              <a:t> as </a:t>
            </a:r>
            <a:r>
              <a:rPr lang="en-ZA" i="1" dirty="0" smtClean="0"/>
              <a:t>“obsolete” </a:t>
            </a:r>
            <a:r>
              <a:rPr lang="en-ZA" dirty="0" smtClean="0"/>
              <a:t>or “done away with”. In doing so, they have thrown out the holiness code and have lost the instructions on how to “draw near” to </a:t>
            </a:r>
            <a:r>
              <a:rPr lang="he-IL" dirty="0" smtClean="0"/>
              <a:t>יהוה</a:t>
            </a:r>
            <a:r>
              <a:rPr lang="en-ZA" dirty="0" smtClean="0"/>
              <a:t> in order that He might </a:t>
            </a:r>
            <a:r>
              <a:rPr lang="en-ZA" i="1" dirty="0" smtClean="0"/>
              <a:t>“dwell with us”:</a:t>
            </a:r>
          </a:p>
          <a:p>
            <a:pPr algn="ctr">
              <a:lnSpc>
                <a:spcPts val="2200"/>
              </a:lnSpc>
            </a:pPr>
            <a:r>
              <a:rPr lang="en-ZA" i="1" dirty="0" smtClean="0">
                <a:solidFill>
                  <a:srgbClr val="004821"/>
                </a:solidFill>
              </a:rPr>
              <a:t>And what agreement has Messiah with </a:t>
            </a:r>
            <a:r>
              <a:rPr lang="en-ZA" i="1" dirty="0" err="1" smtClean="0">
                <a:solidFill>
                  <a:srgbClr val="004821"/>
                </a:solidFill>
              </a:rPr>
              <a:t>Beliyaʽal</a:t>
            </a:r>
            <a:r>
              <a:rPr lang="en-ZA" i="1" dirty="0" smtClean="0">
                <a:solidFill>
                  <a:srgbClr val="004821"/>
                </a:solidFill>
              </a:rPr>
              <a:t>? Or what part does a believer have with an unbeliever? And what union has the Dwelling Place of Elohim with idols? For you are a Dwelling Place of the living Elohim, as Elohim has said, “I shall dwell in them and walk among them, and I shall be their Elohim, and they shall be My people.” Therefore, “Come out from among them and be separate, says </a:t>
            </a:r>
            <a:r>
              <a:rPr lang="he-IL" i="1" dirty="0" smtClean="0">
                <a:solidFill>
                  <a:srgbClr val="004821"/>
                </a:solidFill>
              </a:rPr>
              <a:t>יהוה</a:t>
            </a:r>
            <a:r>
              <a:rPr lang="en-ZA" i="1" dirty="0" smtClean="0">
                <a:solidFill>
                  <a:srgbClr val="004821"/>
                </a:solidFill>
              </a:rPr>
              <a:t>, and do not touch what is unclean, and I shall receive you. </a:t>
            </a:r>
            <a:r>
              <a:rPr lang="en-US" b="1" i="1" dirty="0" smtClean="0">
                <a:solidFill>
                  <a:srgbClr val="004821"/>
                </a:solidFill>
              </a:rPr>
              <a:t>(2 Corinthians 6:15-17)</a:t>
            </a:r>
          </a:p>
          <a:p>
            <a:pPr>
              <a:lnSpc>
                <a:spcPts val="2200"/>
              </a:lnSpc>
            </a:pPr>
            <a:r>
              <a:rPr lang="en-ZA" dirty="0" smtClean="0"/>
              <a:t>By ignoring the sacrifices, a believer cannot have the proper understanding of what </a:t>
            </a:r>
            <a:r>
              <a:rPr lang="en-ZA" dirty="0" err="1" smtClean="0"/>
              <a:t>Yeshua’s</a:t>
            </a:r>
            <a:r>
              <a:rPr lang="en-ZA" dirty="0" smtClean="0"/>
              <a:t> sacrifice did for us…or better yet, what His sacrifice continues to do for us. The sacrificial system taught how the death sentence </a:t>
            </a:r>
            <a:r>
              <a:rPr lang="he-IL" dirty="0" smtClean="0"/>
              <a:t>יהוה </a:t>
            </a:r>
            <a:r>
              <a:rPr lang="en-ZA" dirty="0" smtClean="0"/>
              <a:t>decreed against man, as a sinner, was atoned for when an innocent animal died in his place.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DRAWING NEAR</a:t>
            </a:r>
            <a:endParaRPr lang="en-ZA" dirty="0"/>
          </a:p>
        </p:txBody>
      </p:sp>
      <p:sp>
        <p:nvSpPr>
          <p:cNvPr id="3" name="Content Placeholder 2"/>
          <p:cNvSpPr>
            <a:spLocks noGrp="1"/>
          </p:cNvSpPr>
          <p:nvPr>
            <p:ph idx="1"/>
          </p:nvPr>
        </p:nvSpPr>
        <p:spPr/>
        <p:txBody>
          <a:bodyPr>
            <a:normAutofit fontScale="25000" lnSpcReduction="20000"/>
          </a:bodyPr>
          <a:lstStyle/>
          <a:p>
            <a:pPr>
              <a:lnSpc>
                <a:spcPts val="2200"/>
              </a:lnSpc>
            </a:pPr>
            <a:r>
              <a:rPr lang="en-ZA" sz="9600" dirty="0" smtClean="0"/>
              <a:t>Leviticus opens in Chapter 1, verse 1 with; </a:t>
            </a:r>
            <a:r>
              <a:rPr lang="en-ZA" sz="9600" i="1" dirty="0" err="1" smtClean="0"/>
              <a:t>VaYiqra</a:t>
            </a:r>
            <a:r>
              <a:rPr lang="en-ZA" sz="9600" i="1" dirty="0" smtClean="0"/>
              <a:t> el Moshe </a:t>
            </a:r>
            <a:r>
              <a:rPr lang="en-ZA" sz="9600" i="1" dirty="0" err="1" smtClean="0"/>
              <a:t>va‟ye</a:t>
            </a:r>
            <a:r>
              <a:rPr lang="en-ZA" sz="9600" i="1" dirty="0" smtClean="0"/>
              <a:t> </a:t>
            </a:r>
            <a:r>
              <a:rPr lang="en-ZA" sz="9600" i="1" dirty="0" err="1" smtClean="0"/>
              <a:t>daber</a:t>
            </a:r>
            <a:r>
              <a:rPr lang="en-ZA" sz="9600" i="1" dirty="0" smtClean="0"/>
              <a:t> YHVH </a:t>
            </a:r>
            <a:r>
              <a:rPr lang="en-ZA" sz="9600" i="1" dirty="0" err="1" smtClean="0"/>
              <a:t>eli</a:t>
            </a:r>
            <a:r>
              <a:rPr lang="en-ZA" sz="9600" i="1" dirty="0" smtClean="0"/>
              <a:t> </a:t>
            </a:r>
            <a:r>
              <a:rPr lang="en-ZA" sz="9600" i="1" dirty="0" err="1" smtClean="0"/>
              <a:t>m‟ohel</a:t>
            </a:r>
            <a:r>
              <a:rPr lang="en-ZA" sz="9600" i="1" dirty="0" smtClean="0"/>
              <a:t> </a:t>
            </a:r>
            <a:r>
              <a:rPr lang="en-ZA" sz="9600" i="1" dirty="0" err="1" smtClean="0"/>
              <a:t>mo‟ed</a:t>
            </a:r>
            <a:r>
              <a:rPr lang="en-ZA" sz="9600" i="1" dirty="0" smtClean="0"/>
              <a:t> </a:t>
            </a:r>
            <a:r>
              <a:rPr lang="en-ZA" sz="9600" i="1" dirty="0" err="1" smtClean="0"/>
              <a:t>la‟amar</a:t>
            </a:r>
            <a:r>
              <a:rPr lang="en-ZA" sz="9600" i="1" dirty="0" smtClean="0"/>
              <a:t>… or, in English, And </a:t>
            </a:r>
            <a:r>
              <a:rPr lang="he-IL" sz="9600" i="1" dirty="0" smtClean="0"/>
              <a:t>יהוה</a:t>
            </a:r>
            <a:r>
              <a:rPr lang="en-ZA" sz="9600" i="1" dirty="0" smtClean="0"/>
              <a:t> called to Moshe, and spoke to him from the Tent of Meeting, saying… </a:t>
            </a:r>
            <a:r>
              <a:rPr lang="en-ZA" sz="9600" dirty="0" smtClean="0"/>
              <a:t>Verse 2; </a:t>
            </a:r>
            <a:r>
              <a:rPr lang="en-ZA" sz="9600" i="1" dirty="0" smtClean="0"/>
              <a:t>“Speak to the </a:t>
            </a:r>
            <a:r>
              <a:rPr lang="en-ZA" sz="9600" dirty="0" smtClean="0"/>
              <a:t>children of </a:t>
            </a:r>
            <a:r>
              <a:rPr lang="en-ZA" sz="9600" dirty="0" err="1" smtClean="0"/>
              <a:t>Yisra‟el</a:t>
            </a:r>
            <a:r>
              <a:rPr lang="en-ZA" sz="9600" dirty="0" smtClean="0"/>
              <a:t>, and say to them, „When anyone of you brings an offering to </a:t>
            </a:r>
            <a:r>
              <a:rPr lang="he-IL" sz="9600" dirty="0" smtClean="0"/>
              <a:t>יהוה</a:t>
            </a:r>
            <a:r>
              <a:rPr lang="en-ZA" sz="9600" dirty="0" smtClean="0"/>
              <a:t>, you </a:t>
            </a:r>
            <a:r>
              <a:rPr lang="en-ZA" sz="9600" i="1" dirty="0" smtClean="0"/>
              <a:t>bring your offering of the (</a:t>
            </a:r>
            <a:r>
              <a:rPr lang="en-ZA" sz="9600" i="1" dirty="0" err="1" smtClean="0"/>
              <a:t>behemah</a:t>
            </a:r>
            <a:r>
              <a:rPr lang="en-ZA" sz="9600" i="1" dirty="0" smtClean="0"/>
              <a:t>) livestock, of the cattle (</a:t>
            </a:r>
            <a:r>
              <a:rPr lang="en-ZA" sz="9600" i="1" dirty="0" err="1" smtClean="0"/>
              <a:t>bakar</a:t>
            </a:r>
            <a:r>
              <a:rPr lang="en-ZA" sz="9600" i="1" dirty="0" smtClean="0"/>
              <a:t>) or of the flock (</a:t>
            </a:r>
            <a:r>
              <a:rPr lang="en-ZA" sz="9600" i="1" dirty="0" err="1" smtClean="0"/>
              <a:t>tzon</a:t>
            </a:r>
            <a:r>
              <a:rPr lang="en-ZA" sz="9600" i="1" dirty="0" smtClean="0"/>
              <a:t>).” </a:t>
            </a:r>
          </a:p>
          <a:p>
            <a:pPr>
              <a:lnSpc>
                <a:spcPts val="2200"/>
              </a:lnSpc>
            </a:pPr>
            <a:r>
              <a:rPr lang="en-ZA" sz="9600" dirty="0" smtClean="0"/>
              <a:t>The Hebrew word for “</a:t>
            </a:r>
            <a:r>
              <a:rPr lang="en-ZA" sz="9600" i="1" dirty="0" smtClean="0"/>
              <a:t>offering</a:t>
            </a:r>
            <a:r>
              <a:rPr lang="en-ZA" sz="9600" dirty="0" smtClean="0"/>
              <a:t>” is </a:t>
            </a:r>
            <a:r>
              <a:rPr lang="en-ZA" sz="9600" dirty="0" err="1" smtClean="0"/>
              <a:t>Strong‟s</a:t>
            </a:r>
            <a:r>
              <a:rPr lang="en-ZA" sz="9600" dirty="0" smtClean="0"/>
              <a:t> #7133, “</a:t>
            </a:r>
            <a:r>
              <a:rPr lang="en-ZA" sz="9600" i="1" dirty="0" err="1" smtClean="0"/>
              <a:t>qorban</a:t>
            </a:r>
            <a:r>
              <a:rPr lang="en-ZA" sz="9600" dirty="0" smtClean="0"/>
              <a:t>” and is from the root “</a:t>
            </a:r>
            <a:r>
              <a:rPr lang="en-ZA" sz="9600" i="1" dirty="0" err="1" smtClean="0"/>
              <a:t>qarab</a:t>
            </a:r>
            <a:r>
              <a:rPr lang="en-ZA" sz="9600" i="1" dirty="0" smtClean="0"/>
              <a:t> </a:t>
            </a:r>
            <a:r>
              <a:rPr lang="en-ZA" sz="9600" dirty="0" smtClean="0"/>
              <a:t>“, #7126 which means to “</a:t>
            </a:r>
            <a:r>
              <a:rPr lang="en-ZA" sz="9600" i="1" dirty="0" smtClean="0"/>
              <a:t>draw near</a:t>
            </a:r>
            <a:r>
              <a:rPr lang="en-ZA" sz="9600" dirty="0" smtClean="0"/>
              <a:t>”. The “</a:t>
            </a:r>
            <a:r>
              <a:rPr lang="en-ZA" sz="9600" i="1" dirty="0" err="1" smtClean="0"/>
              <a:t>Qorban</a:t>
            </a:r>
            <a:r>
              <a:rPr lang="en-ZA" sz="9600" dirty="0" smtClean="0"/>
              <a:t>” is the act of “</a:t>
            </a:r>
            <a:r>
              <a:rPr lang="en-ZA" sz="9600" i="1" dirty="0" smtClean="0"/>
              <a:t>drawing near</a:t>
            </a:r>
            <a:r>
              <a:rPr lang="en-ZA" sz="9600" dirty="0" smtClean="0"/>
              <a:t>”. </a:t>
            </a:r>
            <a:r>
              <a:rPr lang="en-ZA" sz="9600" i="1" dirty="0" err="1" smtClean="0"/>
              <a:t>Qorban</a:t>
            </a:r>
            <a:r>
              <a:rPr lang="en-ZA" sz="9600" i="1" dirty="0" smtClean="0"/>
              <a:t> </a:t>
            </a:r>
            <a:r>
              <a:rPr lang="en-ZA" sz="9600" dirty="0" smtClean="0"/>
              <a:t>is spelled “</a:t>
            </a:r>
            <a:r>
              <a:rPr lang="en-ZA" sz="9600" i="1" dirty="0" err="1" smtClean="0"/>
              <a:t>kuf</a:t>
            </a:r>
            <a:r>
              <a:rPr lang="en-ZA" sz="9600" i="1" dirty="0" smtClean="0"/>
              <a:t>–</a:t>
            </a:r>
            <a:r>
              <a:rPr lang="en-ZA" sz="9600" i="1" dirty="0" err="1" smtClean="0"/>
              <a:t>reish</a:t>
            </a:r>
            <a:r>
              <a:rPr lang="en-ZA" sz="9600" i="1" dirty="0" smtClean="0"/>
              <a:t>–</a:t>
            </a:r>
            <a:r>
              <a:rPr lang="en-ZA" sz="9600" i="1" dirty="0" err="1" smtClean="0"/>
              <a:t>beit</a:t>
            </a:r>
            <a:r>
              <a:rPr lang="en-ZA" sz="9600" i="1" dirty="0" smtClean="0"/>
              <a:t>-nun</a:t>
            </a:r>
            <a:r>
              <a:rPr lang="en-ZA" sz="9600" dirty="0" smtClean="0"/>
              <a:t>”. The numeric value of these letters is 353 which equals “</a:t>
            </a:r>
            <a:r>
              <a:rPr lang="en-ZA" sz="9600" i="1" dirty="0" err="1" smtClean="0"/>
              <a:t>moshiav</a:t>
            </a:r>
            <a:r>
              <a:rPr lang="en-ZA" sz="9600" dirty="0" smtClean="0"/>
              <a:t>” or “</a:t>
            </a:r>
            <a:r>
              <a:rPr lang="en-ZA" sz="9600" i="1" dirty="0" smtClean="0"/>
              <a:t>restoration</a:t>
            </a:r>
            <a:r>
              <a:rPr lang="en-ZA" sz="9600" dirty="0" smtClean="0"/>
              <a:t>”. </a:t>
            </a:r>
          </a:p>
          <a:p>
            <a:pPr>
              <a:lnSpc>
                <a:spcPts val="2200"/>
              </a:lnSpc>
            </a:pPr>
            <a:r>
              <a:rPr lang="en-ZA" sz="9600" dirty="0" smtClean="0"/>
              <a:t>Observant Jews today understand that the word(s) “</a:t>
            </a:r>
            <a:r>
              <a:rPr lang="en-ZA" sz="9600" i="1" dirty="0" smtClean="0"/>
              <a:t>Torah”</a:t>
            </a:r>
            <a:r>
              <a:rPr lang="en-ZA" sz="9600" dirty="0" smtClean="0"/>
              <a:t> and “</a:t>
            </a:r>
            <a:r>
              <a:rPr lang="en-ZA" sz="9600" i="1" dirty="0" err="1" smtClean="0"/>
              <a:t>Torot</a:t>
            </a:r>
            <a:r>
              <a:rPr lang="en-ZA" sz="9600" dirty="0" smtClean="0"/>
              <a:t>” (plural) mean “</a:t>
            </a:r>
            <a:r>
              <a:rPr lang="en-ZA" sz="9600" i="1" dirty="0" smtClean="0"/>
              <a:t>instructions” and “teachings”</a:t>
            </a:r>
            <a:r>
              <a:rPr lang="en-ZA" sz="9600" dirty="0" smtClean="0"/>
              <a:t>. So, as they learn these teachings of the </a:t>
            </a:r>
            <a:r>
              <a:rPr lang="en-ZA" sz="9600" i="1" dirty="0" err="1" smtClean="0"/>
              <a:t>qorbanot</a:t>
            </a:r>
            <a:r>
              <a:rPr lang="en-ZA" sz="9600" i="1" dirty="0" smtClean="0"/>
              <a:t> (offerings)</a:t>
            </a:r>
            <a:r>
              <a:rPr lang="en-ZA" sz="9600" dirty="0" smtClean="0"/>
              <a:t> and understand their inner significance and the statement these offerings make about the relationship between mankind and Elohim, in one way it’s as if they are performing this service to </a:t>
            </a:r>
            <a:r>
              <a:rPr lang="he-IL" sz="9600" dirty="0" smtClean="0"/>
              <a:t>יהוה</a:t>
            </a:r>
            <a:r>
              <a:rPr lang="en-ZA" sz="9600" dirty="0" smtClean="0"/>
              <a:t>, even today.</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12</a:t>
            </a:fld>
            <a:endParaRPr lang="en-Z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OFFER OURSELVES</a:t>
            </a:r>
            <a:endParaRPr lang="en-ZA" dirty="0"/>
          </a:p>
        </p:txBody>
      </p:sp>
      <p:sp>
        <p:nvSpPr>
          <p:cNvPr id="3" name="Content Placeholder 2"/>
          <p:cNvSpPr>
            <a:spLocks noGrp="1"/>
          </p:cNvSpPr>
          <p:nvPr>
            <p:ph idx="1"/>
          </p:nvPr>
        </p:nvSpPr>
        <p:spPr/>
        <p:txBody>
          <a:bodyPr>
            <a:normAutofit fontScale="92500"/>
          </a:bodyPr>
          <a:lstStyle/>
          <a:p>
            <a:pPr>
              <a:lnSpc>
                <a:spcPts val="2400"/>
              </a:lnSpc>
            </a:pPr>
            <a:r>
              <a:rPr lang="en-ZA" sz="2600" dirty="0" smtClean="0"/>
              <a:t>Now, the rabbis point out a grammatical inconsistency in this verse. The English translation of this verse that we read, </a:t>
            </a:r>
            <a:r>
              <a:rPr lang="en-ZA" sz="2600" i="1" dirty="0" smtClean="0"/>
              <a:t>“Speak to the children of </a:t>
            </a:r>
            <a:r>
              <a:rPr lang="en-ZA" sz="2600" i="1" dirty="0" err="1" smtClean="0"/>
              <a:t>Yisra’el</a:t>
            </a:r>
            <a:r>
              <a:rPr lang="en-ZA" sz="2600" i="1" dirty="0" smtClean="0"/>
              <a:t>, and say to them, „When anyone of you offers an offering to </a:t>
            </a:r>
            <a:r>
              <a:rPr lang="he-IL" sz="2600" i="1" dirty="0" smtClean="0"/>
              <a:t>יהוה</a:t>
            </a:r>
            <a:r>
              <a:rPr lang="en-ZA" sz="2600" i="1" dirty="0" smtClean="0"/>
              <a:t>, you bring your offering of the livestock, of the cattle or of the flock.” </a:t>
            </a:r>
            <a:r>
              <a:rPr lang="en-ZA" sz="2600" dirty="0" smtClean="0"/>
              <a:t>isn’t how the verse is written. We would expect to read in the Hebrew, the phrase “</a:t>
            </a:r>
            <a:r>
              <a:rPr lang="en-ZA" sz="2600" i="1" dirty="0" err="1" smtClean="0"/>
              <a:t>adam</a:t>
            </a:r>
            <a:r>
              <a:rPr lang="en-ZA" sz="2600" i="1" dirty="0" smtClean="0"/>
              <a:t> </a:t>
            </a:r>
            <a:r>
              <a:rPr lang="en-ZA" sz="2600" i="1" dirty="0" err="1" smtClean="0"/>
              <a:t>mikem</a:t>
            </a:r>
            <a:r>
              <a:rPr lang="en-ZA" sz="2600" i="1" dirty="0" smtClean="0"/>
              <a:t> </a:t>
            </a:r>
            <a:r>
              <a:rPr lang="en-ZA" sz="2600" i="1" dirty="0" err="1" smtClean="0"/>
              <a:t>ki</a:t>
            </a:r>
            <a:r>
              <a:rPr lang="en-ZA" sz="2600" i="1" dirty="0" smtClean="0"/>
              <a:t> </a:t>
            </a:r>
            <a:r>
              <a:rPr lang="en-ZA" sz="2600" i="1" dirty="0" err="1" smtClean="0"/>
              <a:t>yakrib</a:t>
            </a:r>
            <a:r>
              <a:rPr lang="en-ZA" sz="2600" i="1" dirty="0" smtClean="0"/>
              <a:t>”</a:t>
            </a:r>
            <a:r>
              <a:rPr lang="en-ZA" sz="2600" dirty="0" smtClean="0"/>
              <a:t>, or </a:t>
            </a:r>
            <a:r>
              <a:rPr lang="en-ZA" sz="2600" i="1" dirty="0" smtClean="0"/>
              <a:t>"when one of you offers an offering"</a:t>
            </a:r>
            <a:r>
              <a:rPr lang="en-ZA" sz="2600" dirty="0" smtClean="0"/>
              <a:t>. </a:t>
            </a:r>
          </a:p>
          <a:p>
            <a:pPr>
              <a:lnSpc>
                <a:spcPts val="2400"/>
              </a:lnSpc>
            </a:pPr>
            <a:r>
              <a:rPr lang="en-ZA" sz="2600" dirty="0" smtClean="0"/>
              <a:t>Instead, what it says is </a:t>
            </a:r>
            <a:r>
              <a:rPr lang="en-ZA" sz="2600" i="1" dirty="0" smtClean="0"/>
              <a:t>“</a:t>
            </a:r>
            <a:r>
              <a:rPr lang="en-ZA" sz="2600" i="1" dirty="0" err="1" smtClean="0"/>
              <a:t>adam</a:t>
            </a:r>
            <a:r>
              <a:rPr lang="en-ZA" sz="2600" i="1" dirty="0" smtClean="0"/>
              <a:t> </a:t>
            </a:r>
            <a:r>
              <a:rPr lang="en-ZA" sz="2600" i="1" dirty="0" err="1" smtClean="0"/>
              <a:t>ki</a:t>
            </a:r>
            <a:r>
              <a:rPr lang="en-ZA" sz="2600" i="1" dirty="0" smtClean="0"/>
              <a:t> </a:t>
            </a:r>
            <a:r>
              <a:rPr lang="en-ZA" sz="2600" i="1" dirty="0" err="1" smtClean="0"/>
              <a:t>yakrib</a:t>
            </a:r>
            <a:r>
              <a:rPr lang="en-ZA" sz="2600" i="1" dirty="0" smtClean="0"/>
              <a:t> </a:t>
            </a:r>
            <a:r>
              <a:rPr lang="en-ZA" sz="2600" i="1" dirty="0" err="1" smtClean="0"/>
              <a:t>mikem</a:t>
            </a:r>
            <a:r>
              <a:rPr lang="en-ZA" sz="2600" dirty="0" smtClean="0"/>
              <a:t>”, or </a:t>
            </a:r>
            <a:r>
              <a:rPr lang="en-ZA" sz="2600" i="1" dirty="0" smtClean="0"/>
              <a:t>"when one offers an offering of you"</a:t>
            </a:r>
            <a:r>
              <a:rPr lang="en-ZA" sz="2600" dirty="0" smtClean="0"/>
              <a:t>. The essence of the “</a:t>
            </a:r>
            <a:r>
              <a:rPr lang="en-ZA" sz="2600" i="1" dirty="0" smtClean="0"/>
              <a:t>offering</a:t>
            </a:r>
            <a:r>
              <a:rPr lang="en-ZA" sz="2600" dirty="0" smtClean="0"/>
              <a:t>”, say the rabbis, is that we offer ourselves. We bring to </a:t>
            </a:r>
            <a:r>
              <a:rPr lang="he-IL" sz="2600" dirty="0" smtClean="0"/>
              <a:t>יהוה</a:t>
            </a:r>
            <a:r>
              <a:rPr lang="en-ZA" sz="2600" dirty="0" smtClean="0"/>
              <a:t> our faculties, our energies, our thoughts and emotions. The physical form of the “</a:t>
            </a:r>
            <a:r>
              <a:rPr lang="en-ZA" sz="2600" i="1" dirty="0" err="1" smtClean="0"/>
              <a:t>qorban</a:t>
            </a:r>
            <a:r>
              <a:rPr lang="en-ZA" sz="2600" dirty="0" smtClean="0"/>
              <a:t>”, the animal offered on the altar, is only the external manifestation of an inner act. This word is found 25 times in our </a:t>
            </a:r>
            <a:r>
              <a:rPr lang="en-ZA" sz="2600" dirty="0" err="1" smtClean="0"/>
              <a:t>parasha</a:t>
            </a:r>
            <a:r>
              <a:rPr lang="en-ZA" sz="2600" dirty="0" smtClean="0"/>
              <a:t>.</a:t>
            </a:r>
          </a:p>
          <a:p>
            <a:pPr algn="ctr">
              <a:lnSpc>
                <a:spcPts val="2400"/>
              </a:lnSpc>
            </a:pPr>
            <a:r>
              <a:rPr lang="en-ZA" sz="2600" i="1" dirty="0" smtClean="0">
                <a:solidFill>
                  <a:srgbClr val="C00000"/>
                </a:solidFill>
              </a:rPr>
              <a:t>The real offering is “</a:t>
            </a:r>
            <a:r>
              <a:rPr lang="en-ZA" sz="2600" i="1" dirty="0" err="1" smtClean="0">
                <a:solidFill>
                  <a:srgbClr val="C00000"/>
                </a:solidFill>
              </a:rPr>
              <a:t>mikem</a:t>
            </a:r>
            <a:r>
              <a:rPr lang="en-ZA" sz="2600" i="1" dirty="0" smtClean="0">
                <a:solidFill>
                  <a:srgbClr val="C00000"/>
                </a:solidFill>
              </a:rPr>
              <a:t>”, "of you". We give </a:t>
            </a:r>
            <a:r>
              <a:rPr lang="he-IL" sz="2600" i="1" dirty="0" smtClean="0">
                <a:solidFill>
                  <a:srgbClr val="C00000"/>
                </a:solidFill>
              </a:rPr>
              <a:t>יהוה</a:t>
            </a:r>
            <a:r>
              <a:rPr lang="en-ZA" sz="2600" i="1" dirty="0" smtClean="0">
                <a:solidFill>
                  <a:srgbClr val="C00000"/>
                </a:solidFill>
              </a:rPr>
              <a:t> something of ourselves.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CHOICE</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In Hebrew, the root </a:t>
            </a:r>
            <a:r>
              <a:rPr lang="en-ZA" i="1" dirty="0" err="1" smtClean="0"/>
              <a:t>karav</a:t>
            </a:r>
            <a:r>
              <a:rPr lang="en-ZA" dirty="0" smtClean="0"/>
              <a:t> – the one from which the words </a:t>
            </a:r>
            <a:r>
              <a:rPr lang="en-ZA" i="1" dirty="0" err="1" smtClean="0"/>
              <a:t>lehakreev</a:t>
            </a:r>
            <a:r>
              <a:rPr lang="en-ZA" i="1" dirty="0" smtClean="0"/>
              <a:t> ,</a:t>
            </a:r>
            <a:r>
              <a:rPr lang="en-ZA" dirty="0" smtClean="0"/>
              <a:t> to sacrifice, and </a:t>
            </a:r>
            <a:r>
              <a:rPr lang="en-ZA" i="1" dirty="0" err="1" smtClean="0"/>
              <a:t>korban</a:t>
            </a:r>
            <a:r>
              <a:rPr lang="en-ZA" dirty="0" smtClean="0"/>
              <a:t>, sacrifice, are formed - is the same root that forms the word </a:t>
            </a:r>
            <a:r>
              <a:rPr lang="en-ZA" i="1" dirty="0" err="1" smtClean="0"/>
              <a:t>lehitkarev</a:t>
            </a:r>
            <a:r>
              <a:rPr lang="en-ZA" i="1" dirty="0" smtClean="0"/>
              <a:t> </a:t>
            </a:r>
            <a:r>
              <a:rPr lang="en-ZA" dirty="0" smtClean="0"/>
              <a:t>– to come near, to draw near, to come closer. If you want </a:t>
            </a:r>
            <a:r>
              <a:rPr lang="en-ZA" i="1" dirty="0" err="1" smtClean="0"/>
              <a:t>lehitkarev</a:t>
            </a:r>
            <a:r>
              <a:rPr lang="en-ZA" i="1" dirty="0" smtClean="0"/>
              <a:t> </a:t>
            </a:r>
            <a:r>
              <a:rPr lang="en-ZA" i="1" dirty="0" err="1" smtClean="0"/>
              <a:t>leElohim</a:t>
            </a:r>
            <a:r>
              <a:rPr lang="en-ZA" i="1" dirty="0" smtClean="0"/>
              <a:t>, </a:t>
            </a:r>
            <a:r>
              <a:rPr lang="en-ZA" dirty="0" smtClean="0"/>
              <a:t>to come closer to God</a:t>
            </a:r>
            <a:r>
              <a:rPr lang="en-ZA" i="1" dirty="0" smtClean="0"/>
              <a:t> </a:t>
            </a:r>
            <a:r>
              <a:rPr lang="en-ZA" dirty="0" smtClean="0"/>
              <a:t>– you have to </a:t>
            </a:r>
            <a:r>
              <a:rPr lang="en-ZA" i="1" dirty="0" err="1" smtClean="0"/>
              <a:t>lehakreev</a:t>
            </a:r>
            <a:r>
              <a:rPr lang="en-ZA" i="1" dirty="0" smtClean="0"/>
              <a:t>, </a:t>
            </a:r>
            <a:r>
              <a:rPr lang="en-ZA" dirty="0" smtClean="0"/>
              <a:t>to go through </a:t>
            </a:r>
            <a:r>
              <a:rPr lang="en-ZA" i="1" dirty="0" err="1" smtClean="0"/>
              <a:t>korban</a:t>
            </a:r>
            <a:r>
              <a:rPr lang="en-ZA" i="1" dirty="0" smtClean="0"/>
              <a:t>, </a:t>
            </a:r>
            <a:r>
              <a:rPr lang="en-ZA" dirty="0" smtClean="0"/>
              <a:t>sacrifice. It is the same process, the same root. And only when we learn to sacrifice does the real closeness, the real intimacy with God come. This new closeness with God is even greater than we previously experienced. God stops us – because He wants us closer to Himself. He wants us </a:t>
            </a:r>
            <a:r>
              <a:rPr lang="en-ZA" i="1" dirty="0" err="1" smtClean="0"/>
              <a:t>lehakreev</a:t>
            </a:r>
            <a:r>
              <a:rPr lang="en-ZA" i="1" dirty="0" smtClean="0"/>
              <a:t> - </a:t>
            </a:r>
            <a:r>
              <a:rPr lang="en-ZA" dirty="0" smtClean="0"/>
              <a:t>and by doing that, </a:t>
            </a:r>
            <a:r>
              <a:rPr lang="en-ZA" i="1" dirty="0" err="1" smtClean="0"/>
              <a:t>lehitkarev</a:t>
            </a:r>
            <a:r>
              <a:rPr lang="en-ZA" i="1" dirty="0" smtClean="0"/>
              <a:t>.</a:t>
            </a:r>
            <a:endParaRPr lang="en-ZA" dirty="0" smtClean="0"/>
          </a:p>
          <a:p>
            <a:pPr>
              <a:lnSpc>
                <a:spcPts val="2200"/>
              </a:lnSpc>
            </a:pPr>
            <a:r>
              <a:rPr lang="en-ZA" dirty="0" smtClean="0"/>
              <a:t>We always have this choice: to recognize the presence of God, the hand of God, the voice of God – or to see just a cloud, interfering with our plans. When Yeshua is saying: "</a:t>
            </a:r>
            <a:r>
              <a:rPr lang="en-ZA" i="1" dirty="0" smtClean="0"/>
              <a:t>Father, glorify Your name,</a:t>
            </a:r>
            <a:r>
              <a:rPr lang="en-ZA" dirty="0" smtClean="0"/>
              <a:t>" and the Voice from heaven answers Him (John 12:27-29), among the people who stood by and heard</a:t>
            </a:r>
            <a:r>
              <a:rPr lang="en-ZA" i="1" dirty="0" smtClean="0"/>
              <a:t>, </a:t>
            </a:r>
            <a:r>
              <a:rPr lang="en-ZA" dirty="0" smtClean="0"/>
              <a:t>were those who said: </a:t>
            </a:r>
            <a:r>
              <a:rPr lang="en-ZA" i="1" dirty="0" smtClean="0"/>
              <a:t>"it was thunder!" </a:t>
            </a:r>
            <a:r>
              <a:rPr lang="en-ZA" dirty="0" smtClean="0"/>
              <a:t>It is always our choice: </a:t>
            </a:r>
            <a:r>
              <a:rPr lang="en-ZA" i="1" dirty="0" smtClean="0"/>
              <a:t>to recognize God's voice from heaven – or to hear just thunder. </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YESHUA</a:t>
            </a:r>
            <a:endParaRPr lang="en-ZA" dirty="0"/>
          </a:p>
        </p:txBody>
      </p:sp>
      <p:sp>
        <p:nvSpPr>
          <p:cNvPr id="3" name="Content Placeholder 2"/>
          <p:cNvSpPr>
            <a:spLocks noGrp="1"/>
          </p:cNvSpPr>
          <p:nvPr>
            <p:ph idx="1"/>
          </p:nvPr>
        </p:nvSpPr>
        <p:spPr/>
        <p:txBody>
          <a:bodyPr>
            <a:normAutofit fontScale="92500"/>
          </a:bodyPr>
          <a:lstStyle/>
          <a:p>
            <a:pPr>
              <a:lnSpc>
                <a:spcPts val="2400"/>
              </a:lnSpc>
            </a:pPr>
            <a:r>
              <a:rPr lang="en-ZA" sz="2600" dirty="0" smtClean="0"/>
              <a:t>In the 1st century, some of the Pharisees had elevated their own traditions to being sufficient for </a:t>
            </a:r>
            <a:r>
              <a:rPr lang="en-ZA" sz="2600" i="1" dirty="0" smtClean="0"/>
              <a:t>“drawing near</a:t>
            </a:r>
            <a:r>
              <a:rPr lang="en-ZA" sz="2600" dirty="0" smtClean="0"/>
              <a:t>” to the Almighty, and called them </a:t>
            </a:r>
            <a:r>
              <a:rPr lang="en-ZA" sz="2600" i="1" dirty="0" smtClean="0"/>
              <a:t>“</a:t>
            </a:r>
            <a:r>
              <a:rPr lang="en-ZA" sz="2600" i="1" dirty="0" err="1" smtClean="0"/>
              <a:t>Qorban</a:t>
            </a:r>
            <a:r>
              <a:rPr lang="en-ZA" sz="2600" i="1" dirty="0" smtClean="0"/>
              <a:t>”. </a:t>
            </a:r>
            <a:r>
              <a:rPr lang="en-ZA" sz="2600" dirty="0" smtClean="0"/>
              <a:t>When people elevated traditions over the Word, Yeshua always set them straight:</a:t>
            </a:r>
          </a:p>
          <a:p>
            <a:pPr algn="ctr">
              <a:lnSpc>
                <a:spcPts val="2400"/>
              </a:lnSpc>
            </a:pPr>
            <a:r>
              <a:rPr lang="en-ZA" sz="2600" dirty="0" smtClean="0"/>
              <a:t>A</a:t>
            </a:r>
            <a:r>
              <a:rPr lang="en-ZA" sz="2600" i="1" dirty="0" smtClean="0">
                <a:solidFill>
                  <a:srgbClr val="004821"/>
                </a:solidFill>
              </a:rPr>
              <a:t>nd He said to them, “Well do you set aside the command of Elohim, in order to guard your tradition. “For </a:t>
            </a:r>
            <a:r>
              <a:rPr lang="en-ZA" sz="2600" i="1" dirty="0" err="1" smtClean="0">
                <a:solidFill>
                  <a:srgbClr val="004821"/>
                </a:solidFill>
              </a:rPr>
              <a:t>Mosheh</a:t>
            </a:r>
            <a:r>
              <a:rPr lang="en-ZA" sz="2600" i="1" dirty="0" smtClean="0">
                <a:solidFill>
                  <a:srgbClr val="004821"/>
                </a:solidFill>
              </a:rPr>
              <a:t> said, ‘Respect your father and your mother,’ and, ‘He who curses father or mother, let him be put to death.’ “But you say, ‘If a man says to his father or mother, “Whatever profit you might have received from me, is </a:t>
            </a:r>
            <a:r>
              <a:rPr lang="en-ZA" sz="2600" i="1" dirty="0" err="1" smtClean="0">
                <a:solidFill>
                  <a:srgbClr val="004821"/>
                </a:solidFill>
              </a:rPr>
              <a:t>Qorban</a:t>
            </a:r>
            <a:r>
              <a:rPr lang="en-ZA" sz="2600" i="1" dirty="0" smtClean="0">
                <a:solidFill>
                  <a:srgbClr val="004821"/>
                </a:solidFill>
              </a:rPr>
              <a:t> (that is, a gift),” ’ you no longer let him do any matter at all for his father or his mother, nullifying the Word of Elohim through your tradition which you have handed down. And many such traditions you do</a:t>
            </a:r>
            <a:r>
              <a:rPr lang="en-ZA" sz="2600" b="1" i="1" dirty="0" smtClean="0">
                <a:solidFill>
                  <a:srgbClr val="004821"/>
                </a:solidFill>
              </a:rPr>
              <a:t>.”  (Mark 7:9-13)</a:t>
            </a:r>
          </a:p>
          <a:p>
            <a:pPr>
              <a:lnSpc>
                <a:spcPts val="2400"/>
              </a:lnSpc>
            </a:pPr>
            <a:r>
              <a:rPr lang="en-ZA" sz="2600" dirty="0" smtClean="0"/>
              <a:t>Thus we can understand “</a:t>
            </a:r>
            <a:r>
              <a:rPr lang="en-ZA" sz="2600" dirty="0" err="1" smtClean="0"/>
              <a:t>Qorban</a:t>
            </a:r>
            <a:r>
              <a:rPr lang="en-ZA" sz="2600" dirty="0" smtClean="0"/>
              <a:t>” to be an expression of worship, as taught by </a:t>
            </a:r>
            <a:r>
              <a:rPr lang="he-IL" sz="2600" dirty="0" smtClean="0"/>
              <a:t>יהוה</a:t>
            </a:r>
            <a:r>
              <a:rPr lang="en-ZA" sz="2600" dirty="0" smtClean="0"/>
              <a:t>, whereby one is able to bring the offering of his commitment and loyalty to his Creator.</a:t>
            </a:r>
            <a:endParaRPr lang="en-ZA" sz="2600" i="1" dirty="0" smtClean="0">
              <a:solidFill>
                <a:srgbClr val="004821"/>
              </a:solidFill>
            </a:endParaRP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OFFERINGS</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There are five major types of offerings or </a:t>
            </a:r>
            <a:r>
              <a:rPr lang="en-ZA" dirty="0" err="1" smtClean="0"/>
              <a:t>korbanote</a:t>
            </a:r>
            <a:r>
              <a:rPr lang="en-ZA" dirty="0" smtClean="0"/>
              <a:t> (plural of </a:t>
            </a:r>
            <a:r>
              <a:rPr lang="en-ZA" dirty="0" err="1" smtClean="0"/>
              <a:t>Qorban</a:t>
            </a:r>
            <a:r>
              <a:rPr lang="en-ZA" dirty="0" smtClean="0"/>
              <a:t>):</a:t>
            </a:r>
          </a:p>
          <a:p>
            <a:pPr marL="457200" indent="-457200">
              <a:lnSpc>
                <a:spcPts val="2300"/>
              </a:lnSpc>
              <a:buFont typeface="+mj-lt"/>
              <a:buAutoNum type="arabicPeriod"/>
            </a:pPr>
            <a:r>
              <a:rPr lang="en-ZA" dirty="0" err="1" smtClean="0"/>
              <a:t>Olah</a:t>
            </a:r>
            <a:r>
              <a:rPr lang="en-ZA" dirty="0" smtClean="0"/>
              <a:t> (Elevation offering) – for total consecration of the </a:t>
            </a:r>
            <a:r>
              <a:rPr lang="en-ZA" dirty="0" err="1" smtClean="0"/>
              <a:t>offerer’s</a:t>
            </a:r>
            <a:r>
              <a:rPr lang="en-ZA" dirty="0" smtClean="0"/>
              <a:t> life to </a:t>
            </a:r>
            <a:r>
              <a:rPr lang="he-IL" dirty="0" smtClean="0"/>
              <a:t>יהוה</a:t>
            </a:r>
            <a:endParaRPr lang="en-ZA" dirty="0" smtClean="0"/>
          </a:p>
          <a:p>
            <a:pPr marL="457200" indent="-457200">
              <a:lnSpc>
                <a:spcPts val="2300"/>
              </a:lnSpc>
              <a:buFont typeface="+mj-lt"/>
              <a:buAutoNum type="arabicPeriod"/>
            </a:pPr>
            <a:r>
              <a:rPr lang="en-ZA" dirty="0" err="1" smtClean="0"/>
              <a:t>Mincha</a:t>
            </a:r>
            <a:r>
              <a:rPr lang="en-ZA" dirty="0" smtClean="0"/>
              <a:t> (Grain offering) – token of the </a:t>
            </a:r>
            <a:r>
              <a:rPr lang="en-ZA" dirty="0" err="1" smtClean="0"/>
              <a:t>offerer’s</a:t>
            </a:r>
            <a:r>
              <a:rPr lang="en-ZA" dirty="0" smtClean="0"/>
              <a:t> life to his fellow man</a:t>
            </a:r>
          </a:p>
          <a:p>
            <a:pPr marL="457200" indent="-457200">
              <a:lnSpc>
                <a:spcPts val="2300"/>
              </a:lnSpc>
              <a:buFont typeface="+mj-lt"/>
              <a:buAutoNum type="arabicPeriod"/>
            </a:pPr>
            <a:r>
              <a:rPr lang="en-ZA" dirty="0" err="1" smtClean="0"/>
              <a:t>Shelamim</a:t>
            </a:r>
            <a:r>
              <a:rPr lang="en-ZA" dirty="0" smtClean="0"/>
              <a:t> (Peace offering) – symbolizes fellowship between </a:t>
            </a:r>
            <a:r>
              <a:rPr lang="he-IL" dirty="0" smtClean="0"/>
              <a:t>יהוה</a:t>
            </a:r>
            <a:r>
              <a:rPr lang="en-ZA" dirty="0" smtClean="0"/>
              <a:t> and His people</a:t>
            </a:r>
          </a:p>
          <a:p>
            <a:pPr marL="457200" indent="-457200">
              <a:lnSpc>
                <a:spcPts val="2300"/>
              </a:lnSpc>
              <a:buFont typeface="+mj-lt"/>
              <a:buAutoNum type="arabicPeriod"/>
            </a:pPr>
            <a:r>
              <a:rPr lang="en-ZA" dirty="0" err="1" smtClean="0"/>
              <a:t>Chatat</a:t>
            </a:r>
            <a:r>
              <a:rPr lang="en-ZA" dirty="0" smtClean="0"/>
              <a:t> (Sin offering) – brought to atone for personal or congregational sin</a:t>
            </a:r>
          </a:p>
          <a:p>
            <a:pPr marL="457200" indent="-457200">
              <a:lnSpc>
                <a:spcPts val="2300"/>
              </a:lnSpc>
              <a:buFont typeface="+mj-lt"/>
              <a:buAutoNum type="arabicPeriod"/>
            </a:pPr>
            <a:r>
              <a:rPr lang="en-ZA" dirty="0" err="1" smtClean="0"/>
              <a:t>Asham</a:t>
            </a:r>
            <a:r>
              <a:rPr lang="en-ZA" dirty="0" smtClean="0"/>
              <a:t> (Guilt offering) – brought for sins not considered as serious as the sin offering, swearing falsely, etc.</a:t>
            </a:r>
          </a:p>
          <a:p>
            <a:pPr>
              <a:lnSpc>
                <a:spcPts val="2300"/>
              </a:lnSpc>
            </a:pPr>
            <a:r>
              <a:rPr lang="en-ZA" dirty="0" smtClean="0"/>
              <a:t>All of these different types of offerings are for drawing near to </a:t>
            </a:r>
            <a:r>
              <a:rPr lang="he-IL" dirty="0" smtClean="0"/>
              <a:t>יהוה</a:t>
            </a:r>
            <a:r>
              <a:rPr lang="en-ZA" dirty="0" smtClean="0"/>
              <a:t>. However, only the last two are offered for sins. The first three are also voluntary offerings, whereas the last two are commanded.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JPS TORAH COMMENTARY</a:t>
            </a:r>
            <a:endParaRPr lang="en-ZA" dirty="0"/>
          </a:p>
        </p:txBody>
      </p:sp>
      <p:sp>
        <p:nvSpPr>
          <p:cNvPr id="3" name="Content Placeholder 2"/>
          <p:cNvSpPr>
            <a:spLocks noGrp="1"/>
          </p:cNvSpPr>
          <p:nvPr>
            <p:ph idx="1"/>
          </p:nvPr>
        </p:nvSpPr>
        <p:spPr/>
        <p:txBody>
          <a:bodyPr/>
          <a:lstStyle/>
          <a:p>
            <a:r>
              <a:rPr lang="en-ZA" dirty="0" smtClean="0"/>
              <a:t>Baruch A. Levine in </a:t>
            </a:r>
            <a:r>
              <a:rPr lang="en-ZA" i="1" dirty="0" smtClean="0"/>
              <a:t>The JPS Torah Commentary notes that:</a:t>
            </a:r>
          </a:p>
          <a:p>
            <a:pPr algn="ctr"/>
            <a:r>
              <a:rPr lang="en-ZA" i="1" dirty="0" smtClean="0">
                <a:solidFill>
                  <a:srgbClr val="C00000"/>
                </a:solidFill>
              </a:rPr>
              <a:t>“the </a:t>
            </a:r>
            <a:r>
              <a:rPr lang="en-ZA" i="1" dirty="0" err="1" smtClean="0">
                <a:solidFill>
                  <a:srgbClr val="C00000"/>
                </a:solidFill>
              </a:rPr>
              <a:t>chatat</a:t>
            </a:r>
            <a:r>
              <a:rPr lang="en-ZA" i="1" dirty="0" smtClean="0">
                <a:solidFill>
                  <a:srgbClr val="C00000"/>
                </a:solidFill>
              </a:rPr>
              <a:t> and the </a:t>
            </a:r>
            <a:r>
              <a:rPr lang="en-ZA" i="1" dirty="0" err="1" smtClean="0">
                <a:solidFill>
                  <a:srgbClr val="C00000"/>
                </a:solidFill>
              </a:rPr>
              <a:t>asham</a:t>
            </a:r>
            <a:r>
              <a:rPr lang="en-ZA" i="1" dirty="0" smtClean="0">
                <a:solidFill>
                  <a:srgbClr val="C00000"/>
                </a:solidFill>
              </a:rPr>
              <a:t> were offered for the purpose of securing God’s forgiveness. Their Presentation was obligatory, pursuant to transgressions of religious law, committed either by omission or through inadvertent violations. In most cases, the sacrifice served to remove the charge against the offenders and to restore them to a proper relationship with Elohim and to fit membership in the religious community.”</a:t>
            </a:r>
            <a:endParaRPr lang="en-ZA"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TYPES OF SIN</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dirty="0" smtClean="0"/>
              <a:t>To understand sacrifices and some very important and misunderstood concepts of the Brit </a:t>
            </a:r>
            <a:r>
              <a:rPr lang="en-ZA" sz="9600" dirty="0" err="1" smtClean="0"/>
              <a:t>Chadasha</a:t>
            </a:r>
            <a:r>
              <a:rPr lang="en-ZA" sz="9600" dirty="0" smtClean="0"/>
              <a:t>, we must also understand that there are two basic types of sins: </a:t>
            </a:r>
            <a:r>
              <a:rPr lang="en-ZA" sz="9600" i="1" dirty="0" smtClean="0"/>
              <a:t>Intentional and Unintentional</a:t>
            </a:r>
          </a:p>
          <a:p>
            <a:pPr>
              <a:lnSpc>
                <a:spcPts val="2100"/>
              </a:lnSpc>
            </a:pPr>
            <a:r>
              <a:rPr lang="en-ZA" sz="9600" dirty="0" smtClean="0"/>
              <a:t>The definitions of these words can vary slightly from our Western mindset. It appears that only those sins committed in out-right rebellion are termed as </a:t>
            </a:r>
            <a:r>
              <a:rPr lang="en-ZA" sz="9600" i="1" dirty="0" smtClean="0"/>
              <a:t>“intentional”</a:t>
            </a:r>
            <a:r>
              <a:rPr lang="en-ZA" sz="9600" dirty="0" smtClean="0"/>
              <a:t>. Sins committed because of carelessness, or omission, or because of perhaps fear are usually defined as unintentional. However, the important point to remember is that under the Levitical system, there is NO sacrifice for intentional sin. That meant technically EVERYONE could be found guilty under the Law because all have sinned! </a:t>
            </a:r>
          </a:p>
          <a:p>
            <a:pPr algn="ctr">
              <a:lnSpc>
                <a:spcPts val="2100"/>
              </a:lnSpc>
            </a:pPr>
            <a:r>
              <a:rPr lang="en-ZA" sz="9600" i="1" dirty="0" smtClean="0">
                <a:solidFill>
                  <a:srgbClr val="004821"/>
                </a:solidFill>
              </a:rPr>
              <a:t>For there is not a righteous man on earth who does good and does not sin. </a:t>
            </a:r>
            <a:r>
              <a:rPr lang="en-ZA" sz="9600" b="1" i="1" dirty="0" smtClean="0">
                <a:solidFill>
                  <a:srgbClr val="004821"/>
                </a:solidFill>
              </a:rPr>
              <a:t>(Ecclesiastes 7:20)</a:t>
            </a:r>
          </a:p>
          <a:p>
            <a:pPr algn="ctr">
              <a:lnSpc>
                <a:spcPts val="2100"/>
              </a:lnSpc>
            </a:pPr>
            <a:r>
              <a:rPr lang="en-ZA" sz="9600" i="1" dirty="0" smtClean="0">
                <a:solidFill>
                  <a:srgbClr val="004821"/>
                </a:solidFill>
              </a:rPr>
              <a:t>‘But the being who does whatever defiantly, … he reviles </a:t>
            </a:r>
            <a:r>
              <a:rPr lang="he-IL" sz="9600" i="1" dirty="0" smtClean="0">
                <a:solidFill>
                  <a:srgbClr val="004821"/>
                </a:solidFill>
              </a:rPr>
              <a:t>יהוה</a:t>
            </a:r>
            <a:r>
              <a:rPr lang="en-ZA" sz="9600" i="1" dirty="0" smtClean="0">
                <a:solidFill>
                  <a:srgbClr val="004821"/>
                </a:solidFill>
              </a:rPr>
              <a:t>, and that being shall be cut off from among his people. ‘Because he has despised the word of </a:t>
            </a:r>
            <a:r>
              <a:rPr lang="he-IL" sz="9600" i="1" dirty="0" smtClean="0">
                <a:solidFill>
                  <a:srgbClr val="004821"/>
                </a:solidFill>
              </a:rPr>
              <a:t>יהוה</a:t>
            </a:r>
            <a:r>
              <a:rPr lang="en-ZA" sz="9600" i="1" dirty="0" smtClean="0">
                <a:solidFill>
                  <a:srgbClr val="004821"/>
                </a:solidFill>
              </a:rPr>
              <a:t>, and has broken His command, that being shall certainly be cut off, his crookedness is upon him.’ ” </a:t>
            </a:r>
            <a:r>
              <a:rPr lang="en-US" sz="9600" b="1" i="1" dirty="0" smtClean="0">
                <a:solidFill>
                  <a:srgbClr val="004821"/>
                </a:solidFill>
              </a:rPr>
              <a:t>(Numbers 15:30-31)</a:t>
            </a:r>
          </a:p>
          <a:p>
            <a:pPr algn="ctr"/>
            <a:endParaRPr lang="en-ZA" sz="2600" b="1" i="1" dirty="0" smtClean="0">
              <a:solidFill>
                <a:srgbClr val="004821"/>
              </a:solidFill>
            </a:endParaRPr>
          </a:p>
          <a:p>
            <a:endParaRPr lang="en-US"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ATONEMENT</a:t>
            </a:r>
            <a:endParaRPr lang="en-ZA" dirty="0"/>
          </a:p>
        </p:txBody>
      </p:sp>
      <p:sp>
        <p:nvSpPr>
          <p:cNvPr id="3" name="Content Placeholder 2"/>
          <p:cNvSpPr>
            <a:spLocks noGrp="1"/>
          </p:cNvSpPr>
          <p:nvPr>
            <p:ph idx="1"/>
          </p:nvPr>
        </p:nvSpPr>
        <p:spPr/>
        <p:txBody>
          <a:bodyPr>
            <a:normAutofit fontScale="25000" lnSpcReduction="20000"/>
          </a:bodyPr>
          <a:lstStyle/>
          <a:p>
            <a:r>
              <a:rPr lang="en-ZA" sz="9600" b="1" dirty="0" smtClean="0"/>
              <a:t>Atonement – </a:t>
            </a:r>
            <a:r>
              <a:rPr lang="en-ZA" sz="9600" dirty="0" smtClean="0"/>
              <a:t>means being Reconciled to God. </a:t>
            </a:r>
            <a:r>
              <a:rPr lang="en-ZA" sz="9600" i="1" dirty="0" smtClean="0">
                <a:solidFill>
                  <a:srgbClr val="004821"/>
                </a:solidFill>
              </a:rPr>
              <a:t>But your </a:t>
            </a:r>
            <a:r>
              <a:rPr lang="en-ZA" sz="9600" i="1" dirty="0" err="1" smtClean="0">
                <a:solidFill>
                  <a:srgbClr val="004821"/>
                </a:solidFill>
              </a:rPr>
              <a:t>crookednesses</a:t>
            </a:r>
            <a:r>
              <a:rPr lang="en-ZA" sz="9600" i="1" dirty="0" smtClean="0">
                <a:solidFill>
                  <a:srgbClr val="004821"/>
                </a:solidFill>
              </a:rPr>
              <a:t> have separated you from your Elohim. And your sins have hidden His face from you, from hearing. </a:t>
            </a:r>
            <a:r>
              <a:rPr lang="en-ZA" sz="9600" b="1" i="1" dirty="0" smtClean="0">
                <a:solidFill>
                  <a:srgbClr val="004821"/>
                </a:solidFill>
              </a:rPr>
              <a:t>(Isaiah 59:2)</a:t>
            </a:r>
          </a:p>
          <a:p>
            <a:pPr>
              <a:lnSpc>
                <a:spcPts val="2100"/>
              </a:lnSpc>
            </a:pPr>
            <a:r>
              <a:rPr lang="en-ZA" sz="9600" dirty="0" smtClean="0"/>
              <a:t>The Torah reveals that our sins separate us from God </a:t>
            </a:r>
            <a:r>
              <a:rPr lang="en-ZA" sz="9600" i="1" dirty="0" smtClean="0"/>
              <a:t>(Isaiah 59:2)</a:t>
            </a:r>
            <a:r>
              <a:rPr lang="en-ZA" sz="9600" dirty="0" smtClean="0"/>
              <a:t>, and that the offering (also called </a:t>
            </a:r>
            <a:r>
              <a:rPr lang="en-ZA" sz="9600" b="1" dirty="0" err="1" smtClean="0"/>
              <a:t>oleh</a:t>
            </a:r>
            <a:r>
              <a:rPr lang="en-ZA" sz="9600" b="1" dirty="0" smtClean="0"/>
              <a:t> </a:t>
            </a:r>
            <a:r>
              <a:rPr lang="en-ZA" sz="9600" dirty="0" smtClean="0"/>
              <a:t>in Hebrew, which means to go up) or blood sacrifice is necessary to reconcile us to Him.  </a:t>
            </a:r>
          </a:p>
          <a:p>
            <a:pPr algn="ctr"/>
            <a:r>
              <a:rPr lang="en-ZA" sz="9600" i="1" dirty="0" smtClean="0">
                <a:solidFill>
                  <a:srgbClr val="004821"/>
                </a:solidFill>
              </a:rPr>
              <a:t>‘For the life of the flesh is in the blood, and I have given it to you upon the altar to make atonement for your lives, for it is the blood that makes atonement for the life.’ </a:t>
            </a:r>
            <a:r>
              <a:rPr lang="en-ZA" sz="9600" b="1" i="1" dirty="0" smtClean="0">
                <a:solidFill>
                  <a:srgbClr val="004821"/>
                </a:solidFill>
              </a:rPr>
              <a:t>(Leviticus 17:11)</a:t>
            </a:r>
          </a:p>
          <a:p>
            <a:pPr>
              <a:lnSpc>
                <a:spcPts val="2100"/>
              </a:lnSpc>
            </a:pPr>
            <a:r>
              <a:rPr lang="en-ZA" sz="9600" dirty="0" smtClean="0"/>
              <a:t>The word atonement in English actually comes from at-one-</a:t>
            </a:r>
            <a:r>
              <a:rPr lang="en-ZA" sz="9600" dirty="0" err="1" smtClean="0"/>
              <a:t>ment</a:t>
            </a:r>
            <a:r>
              <a:rPr lang="en-ZA" sz="9600" dirty="0" smtClean="0"/>
              <a:t>, and originally it meant to be at one, or at harmony with someone. Behind this word is a sense of a dispute being resolved and a relationship reconciled.  </a:t>
            </a:r>
          </a:p>
          <a:p>
            <a:pPr>
              <a:lnSpc>
                <a:spcPts val="2100"/>
              </a:lnSpc>
            </a:pPr>
            <a:r>
              <a:rPr lang="en-ZA" sz="9600" dirty="0" smtClean="0"/>
              <a:t>Similar to the word atonement, the Hebrew word </a:t>
            </a:r>
            <a:r>
              <a:rPr lang="en-ZA" sz="9600" b="1" dirty="0" err="1" smtClean="0"/>
              <a:t>koper</a:t>
            </a:r>
            <a:r>
              <a:rPr lang="en-ZA" sz="9600" b="1" dirty="0" smtClean="0"/>
              <a:t> </a:t>
            </a:r>
            <a:r>
              <a:rPr lang="en-ZA" sz="9600" dirty="0" smtClean="0"/>
              <a:t>means to atone, to reconcile, or to bring back into unity, persons at variance with one another. The atoning sacrifice, therefore, re-establishes a right relationship with God.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BURNT OFFERING</a:t>
            </a:r>
            <a:endParaRPr lang="en-ZA" dirty="0"/>
          </a:p>
        </p:txBody>
      </p:sp>
      <p:sp>
        <p:nvSpPr>
          <p:cNvPr id="3" name="Content Placeholder 2"/>
          <p:cNvSpPr>
            <a:spLocks noGrp="1"/>
          </p:cNvSpPr>
          <p:nvPr>
            <p:ph idx="1"/>
          </p:nvPr>
        </p:nvSpPr>
        <p:spPr/>
        <p:txBody>
          <a:bodyPr>
            <a:normAutofit fontScale="25000" lnSpcReduction="20000"/>
          </a:bodyPr>
          <a:lstStyle/>
          <a:p>
            <a:pPr algn="ctr"/>
            <a:r>
              <a:rPr lang="en-ZA" sz="9600" i="1" dirty="0" smtClean="0">
                <a:solidFill>
                  <a:srgbClr val="004821"/>
                </a:solidFill>
              </a:rPr>
              <a:t>‘If his offering is a burnt offering of the herd, let him bring a male, a perfect one. Let him bring it at the door of the Tent of Meeting, for his acceptance before </a:t>
            </a:r>
            <a:r>
              <a:rPr lang="he-IL" sz="9600" i="1" dirty="0" smtClean="0">
                <a:solidFill>
                  <a:srgbClr val="004821"/>
                </a:solidFill>
              </a:rPr>
              <a:t>יהוה</a:t>
            </a:r>
            <a:r>
              <a:rPr lang="en-ZA" sz="9600" i="1" dirty="0" smtClean="0">
                <a:solidFill>
                  <a:srgbClr val="004821"/>
                </a:solidFill>
              </a:rPr>
              <a:t>. ‘And he shall lay his hand on the head of the burnt offering, and it shall be accepted on his behalf to make atonement for him. ‘And he shall slaughter the bull before </a:t>
            </a:r>
            <a:r>
              <a:rPr lang="he-IL" sz="9600" i="1" dirty="0" smtClean="0">
                <a:solidFill>
                  <a:srgbClr val="004821"/>
                </a:solidFill>
              </a:rPr>
              <a:t>יהוה</a:t>
            </a:r>
            <a:r>
              <a:rPr lang="en-ZA" sz="9600" i="1" dirty="0" smtClean="0">
                <a:solidFill>
                  <a:srgbClr val="004821"/>
                </a:solidFill>
              </a:rPr>
              <a:t>. And the sons of </a:t>
            </a:r>
            <a:r>
              <a:rPr lang="en-ZA" sz="9600" i="1" dirty="0" err="1" smtClean="0">
                <a:solidFill>
                  <a:srgbClr val="004821"/>
                </a:solidFill>
              </a:rPr>
              <a:t>Aharon</a:t>
            </a:r>
            <a:r>
              <a:rPr lang="en-ZA" sz="9600" i="1" dirty="0" smtClean="0">
                <a:solidFill>
                  <a:srgbClr val="004821"/>
                </a:solidFill>
              </a:rPr>
              <a:t>, the priests, shall bring the blood and sprinkle the blood all around on the altar which is at the door of the Tent of Meeting. ‘And he shall skin the burnt offering and cut it into its pieces. ‘And the sons of </a:t>
            </a:r>
            <a:r>
              <a:rPr lang="en-ZA" sz="9600" i="1" dirty="0" err="1" smtClean="0">
                <a:solidFill>
                  <a:srgbClr val="004821"/>
                </a:solidFill>
              </a:rPr>
              <a:t>Aharon</a:t>
            </a:r>
            <a:r>
              <a:rPr lang="en-ZA" sz="9600" i="1" dirty="0" smtClean="0">
                <a:solidFill>
                  <a:srgbClr val="004821"/>
                </a:solidFill>
              </a:rPr>
              <a:t> the priest shall put fire on the altar, and lay the wood in order on the fire. ‘And the sons of </a:t>
            </a:r>
            <a:r>
              <a:rPr lang="en-ZA" sz="9600" i="1" dirty="0" err="1" smtClean="0">
                <a:solidFill>
                  <a:srgbClr val="004821"/>
                </a:solidFill>
              </a:rPr>
              <a:t>Aharon</a:t>
            </a:r>
            <a:r>
              <a:rPr lang="en-ZA" sz="9600" i="1" dirty="0" smtClean="0">
                <a:solidFill>
                  <a:srgbClr val="004821"/>
                </a:solidFill>
              </a:rPr>
              <a:t>, the priests, shall arrange the pieces, with the head and the fat on the wood which is on the fire on the altar. ‘But its entrails and its legs he washes with water. And the priest shall burn all of it on the altar as a burnt offering, an offering made by fire, a sweet fragrance to </a:t>
            </a:r>
            <a:r>
              <a:rPr lang="he-IL" sz="9600" i="1" dirty="0" smtClean="0">
                <a:solidFill>
                  <a:srgbClr val="004821"/>
                </a:solidFill>
              </a:rPr>
              <a:t>יהוה</a:t>
            </a:r>
            <a:r>
              <a:rPr lang="en-ZA" sz="9600" i="1" dirty="0" smtClean="0">
                <a:solidFill>
                  <a:srgbClr val="004821"/>
                </a:solidFill>
              </a:rPr>
              <a:t>. ‘And if his offering is from the flock, from the sheep or from the goats as a burnt offering, let him bring a male, a perfect one. </a:t>
            </a:r>
            <a:r>
              <a:rPr lang="en-US" sz="9600" b="1" i="1" dirty="0" smtClean="0">
                <a:solidFill>
                  <a:srgbClr val="004821"/>
                </a:solidFill>
              </a:rPr>
              <a:t>(Leviticus 1:3-10)</a:t>
            </a:r>
          </a:p>
          <a:p>
            <a:endParaRPr lang="en-US" sz="80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OLAH – A volunteer offering</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In Hebrew the elevation offering is called the </a:t>
            </a:r>
            <a:r>
              <a:rPr lang="en-ZA" i="1" dirty="0" err="1" smtClean="0"/>
              <a:t>olah</a:t>
            </a:r>
            <a:r>
              <a:rPr lang="en-ZA" i="1" dirty="0" smtClean="0"/>
              <a:t>,</a:t>
            </a:r>
            <a:r>
              <a:rPr lang="en-ZA" dirty="0" smtClean="0"/>
              <a:t> meaning: to cause to ascend up to </a:t>
            </a:r>
            <a:r>
              <a:rPr lang="he-IL" dirty="0" smtClean="0"/>
              <a:t>יהוה</a:t>
            </a:r>
            <a:r>
              <a:rPr lang="en-ZA" dirty="0" smtClean="0"/>
              <a:t> as a flame and smoke ascent by burning. In Greek </a:t>
            </a:r>
            <a:r>
              <a:rPr lang="en-ZA" i="1" dirty="0" err="1" smtClean="0"/>
              <a:t>olah</a:t>
            </a:r>
            <a:r>
              <a:rPr lang="en-ZA" dirty="0" smtClean="0"/>
              <a:t> is </a:t>
            </a:r>
            <a:r>
              <a:rPr lang="en-ZA" i="1" dirty="0" err="1" smtClean="0"/>
              <a:t>holocausta</a:t>
            </a:r>
            <a:r>
              <a:rPr lang="en-ZA" dirty="0" smtClean="0"/>
              <a:t>, which conveys its meaning as being wholly burnt. The </a:t>
            </a:r>
            <a:r>
              <a:rPr lang="en-ZA" dirty="0" err="1" smtClean="0"/>
              <a:t>olah</a:t>
            </a:r>
            <a:r>
              <a:rPr lang="en-ZA" dirty="0" smtClean="0"/>
              <a:t> is brought by a person to atone for his sins of impure thoughts.</a:t>
            </a:r>
          </a:p>
          <a:p>
            <a:pPr>
              <a:lnSpc>
                <a:spcPts val="2300"/>
              </a:lnSpc>
            </a:pPr>
            <a:r>
              <a:rPr lang="en-ZA" b="1" i="1" dirty="0" smtClean="0"/>
              <a:t>Does the </a:t>
            </a:r>
            <a:r>
              <a:rPr lang="en-ZA" b="1" i="1" dirty="0" err="1" smtClean="0"/>
              <a:t>olah</a:t>
            </a:r>
            <a:r>
              <a:rPr lang="en-ZA" b="1" i="1" dirty="0" smtClean="0"/>
              <a:t> apply to believers today? </a:t>
            </a:r>
            <a:r>
              <a:rPr lang="en-ZA" i="1" dirty="0" smtClean="0"/>
              <a:t>Yes, </a:t>
            </a:r>
            <a:r>
              <a:rPr lang="en-ZA" dirty="0" smtClean="0"/>
              <a:t>Since the tabernacle is in us and we are ministering priests before </a:t>
            </a:r>
            <a:r>
              <a:rPr lang="he-IL" dirty="0" smtClean="0"/>
              <a:t>יהוה</a:t>
            </a:r>
            <a:r>
              <a:rPr lang="en-ZA" dirty="0" smtClean="0"/>
              <a:t> the question is what would the offering be today? The </a:t>
            </a:r>
            <a:r>
              <a:rPr lang="en-ZA" i="1" dirty="0" err="1" smtClean="0"/>
              <a:t>olah</a:t>
            </a:r>
            <a:r>
              <a:rPr lang="en-ZA" dirty="0" smtClean="0"/>
              <a:t> is how we elevate other people before </a:t>
            </a:r>
            <a:r>
              <a:rPr lang="he-IL" dirty="0" smtClean="0"/>
              <a:t>יהוה</a:t>
            </a:r>
            <a:r>
              <a:rPr lang="en-ZA" dirty="0" smtClean="0"/>
              <a:t>. When </a:t>
            </a:r>
            <a:r>
              <a:rPr lang="he-IL" dirty="0" smtClean="0"/>
              <a:t>יהוה</a:t>
            </a:r>
            <a:r>
              <a:rPr lang="en-ZA" dirty="0" smtClean="0"/>
              <a:t> dwells in us and we fellowship with each other, </a:t>
            </a:r>
            <a:r>
              <a:rPr lang="he-IL" dirty="0" smtClean="0"/>
              <a:t>יהוה</a:t>
            </a:r>
            <a:r>
              <a:rPr lang="en-ZA" dirty="0" smtClean="0"/>
              <a:t> dwells in our midst. This becomes the elevation/</a:t>
            </a:r>
            <a:r>
              <a:rPr lang="en-ZA" i="1" dirty="0" err="1" smtClean="0"/>
              <a:t>olah</a:t>
            </a:r>
            <a:r>
              <a:rPr lang="en-ZA" dirty="0" smtClean="0"/>
              <a:t> offering. It is all about how we treat people and how we handle others; this reveals our approach to </a:t>
            </a:r>
            <a:r>
              <a:rPr lang="he-IL" dirty="0" smtClean="0"/>
              <a:t>יהוה</a:t>
            </a:r>
            <a:r>
              <a:rPr lang="en-ZA" dirty="0" smtClean="0"/>
              <a:t>. Treating others well is the elevation offering. When we come face to face with others we come presence to presence with </a:t>
            </a:r>
            <a:r>
              <a:rPr lang="he-IL" dirty="0" smtClean="0"/>
              <a:t>יהוה</a:t>
            </a:r>
            <a:r>
              <a:rPr lang="en-ZA" dirty="0" smtClean="0"/>
              <a:t> as Yeshua dwells </a:t>
            </a:r>
            <a:r>
              <a:rPr lang="en-ZA" i="1" dirty="0" smtClean="0"/>
              <a:t>within </a:t>
            </a:r>
            <a:r>
              <a:rPr lang="en-ZA" dirty="0" smtClean="0"/>
              <a:t>us. </a:t>
            </a:r>
            <a:r>
              <a:rPr lang="en-ZA" i="1" dirty="0" smtClean="0">
                <a:solidFill>
                  <a:srgbClr val="004821"/>
                </a:solidFill>
              </a:rPr>
              <a:t>“For where two or three are gathered together in My Name, there I am in their midst.” </a:t>
            </a:r>
            <a:r>
              <a:rPr lang="en-ZA" b="1" i="1" dirty="0" smtClean="0">
                <a:solidFill>
                  <a:srgbClr val="004821"/>
                </a:solidFill>
              </a:rPr>
              <a:t>(Matthew 18:20)</a:t>
            </a:r>
          </a:p>
          <a:p>
            <a:pPr>
              <a:lnSpc>
                <a:spcPts val="2300"/>
              </a:lnSpc>
            </a:pPr>
            <a:endParaRPr lang="en-ZA" dirty="0" smtClean="0"/>
          </a:p>
          <a:p>
            <a:pPr>
              <a:lnSpc>
                <a:spcPts val="2300"/>
              </a:lnSpc>
            </a:pP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LAYING YOURSELF DOWN</a:t>
            </a:r>
            <a:endParaRPr lang="en-ZA" dirty="0"/>
          </a:p>
        </p:txBody>
      </p:sp>
      <p:sp>
        <p:nvSpPr>
          <p:cNvPr id="3" name="Content Placeholder 2"/>
          <p:cNvSpPr>
            <a:spLocks noGrp="1"/>
          </p:cNvSpPr>
          <p:nvPr>
            <p:ph idx="1"/>
          </p:nvPr>
        </p:nvSpPr>
        <p:spPr/>
        <p:txBody>
          <a:bodyPr>
            <a:normAutofit fontScale="25000" lnSpcReduction="20000"/>
          </a:bodyPr>
          <a:lstStyle/>
          <a:p>
            <a:pPr>
              <a:lnSpc>
                <a:spcPts val="2400"/>
              </a:lnSpc>
            </a:pPr>
            <a:r>
              <a:rPr lang="en-ZA" sz="9600" dirty="0" smtClean="0"/>
              <a:t>The person brings the offering to the door, or entrance of the Tent of Meeting. There, </a:t>
            </a:r>
            <a:r>
              <a:rPr lang="en-ZA" sz="9600" i="1" dirty="0" smtClean="0"/>
              <a:t>“</a:t>
            </a:r>
            <a:r>
              <a:rPr lang="en-ZA" sz="9600" i="1" dirty="0" smtClean="0">
                <a:solidFill>
                  <a:srgbClr val="004821"/>
                </a:solidFill>
              </a:rPr>
              <a:t>he is to lay his hands on the head of the offering, and it shall be accepted on his behalf to make atonement for him</a:t>
            </a:r>
            <a:r>
              <a:rPr lang="en-ZA" sz="9600" i="1" dirty="0" smtClean="0"/>
              <a:t>”</a:t>
            </a:r>
            <a:r>
              <a:rPr lang="en-ZA" sz="9600" dirty="0" smtClean="0"/>
              <a:t>. Laying his hands on the head of the offering, he is leaning on the animal, laying himself upon and identifying himself with his offering. This is a very dramatic picture of this “</a:t>
            </a:r>
            <a:r>
              <a:rPr lang="en-ZA" sz="9600" i="1" dirty="0" smtClean="0"/>
              <a:t>offering</a:t>
            </a:r>
            <a:r>
              <a:rPr lang="en-ZA" sz="9600" dirty="0" smtClean="0"/>
              <a:t>”, this “</a:t>
            </a:r>
            <a:r>
              <a:rPr lang="en-ZA" sz="9600" i="1" dirty="0" err="1" smtClean="0"/>
              <a:t>qorban</a:t>
            </a:r>
            <a:r>
              <a:rPr lang="en-ZA" sz="9600" dirty="0" smtClean="0"/>
              <a:t>” (</a:t>
            </a:r>
            <a:r>
              <a:rPr lang="en-ZA" sz="9600" i="1" dirty="0" smtClean="0"/>
              <a:t>drawing near</a:t>
            </a:r>
            <a:r>
              <a:rPr lang="en-ZA" sz="9600" dirty="0" smtClean="0"/>
              <a:t>) being “</a:t>
            </a:r>
            <a:r>
              <a:rPr lang="en-ZA" sz="9600" i="1" dirty="0" smtClean="0"/>
              <a:t>of you</a:t>
            </a:r>
            <a:r>
              <a:rPr lang="en-ZA" sz="9600" dirty="0" smtClean="0"/>
              <a:t>”. </a:t>
            </a:r>
          </a:p>
          <a:p>
            <a:pPr>
              <a:lnSpc>
                <a:spcPts val="2400"/>
              </a:lnSpc>
            </a:pPr>
            <a:r>
              <a:rPr lang="en-ZA" sz="9600" dirty="0" smtClean="0"/>
              <a:t>The same way we are to lay our old natures on the stake and draw near to Yeshua by taking up His cross on a daily basis. </a:t>
            </a:r>
          </a:p>
          <a:p>
            <a:pPr algn="ctr"/>
            <a:r>
              <a:rPr lang="en-ZA" sz="9600" i="1" dirty="0" smtClean="0">
                <a:solidFill>
                  <a:srgbClr val="004821"/>
                </a:solidFill>
              </a:rPr>
              <a:t>And those who are of Messiah have impaled the flesh with its passions and the desires</a:t>
            </a:r>
            <a:r>
              <a:rPr lang="en-ZA" sz="9600" b="1" i="1" dirty="0" smtClean="0">
                <a:solidFill>
                  <a:srgbClr val="004821"/>
                </a:solidFill>
              </a:rPr>
              <a:t>. (Galatians 5:24)</a:t>
            </a:r>
          </a:p>
          <a:p>
            <a:pPr algn="ctr"/>
            <a:r>
              <a:rPr lang="en-ZA" sz="9600" i="1" dirty="0" smtClean="0">
                <a:solidFill>
                  <a:srgbClr val="004821"/>
                </a:solidFill>
              </a:rPr>
              <a:t>And He said to them all, “If anyone wishes to come after Me, let him deny himself, and take up his stake daily, and follow Me. </a:t>
            </a:r>
            <a:r>
              <a:rPr lang="en-ZA" sz="9600" b="1" i="1" dirty="0" smtClean="0">
                <a:solidFill>
                  <a:srgbClr val="004821"/>
                </a:solidFill>
              </a:rPr>
              <a:t>(Luke 9:23)</a:t>
            </a:r>
          </a:p>
          <a:p>
            <a:endParaRPr lang="en-ZA" sz="9600" dirty="0" smtClean="0"/>
          </a:p>
          <a:p>
            <a:pPr algn="ctr"/>
            <a:endParaRPr lang="en-ZA" sz="9600" i="1" dirty="0" smtClean="0"/>
          </a:p>
          <a:p>
            <a:pPr algn="ctr"/>
            <a:endParaRPr lang="en-ZA" sz="9600" b="1" i="1" dirty="0" smtClean="0">
              <a:solidFill>
                <a:srgbClr val="004821"/>
              </a:solidFill>
            </a:endParaRPr>
          </a:p>
          <a:p>
            <a:pPr algn="ctr"/>
            <a:endParaRPr lang="en-ZA" sz="9600" i="1"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pPr>
              <a:lnSpc>
                <a:spcPts val="2100"/>
              </a:lnSpc>
            </a:pPr>
            <a:endParaRPr lang="en-ZA" sz="9600" dirty="0" smtClean="0"/>
          </a:p>
          <a:p>
            <a:r>
              <a:rPr lang="en-ZA" dirty="0" smtClean="0"/>
              <a:t>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DRAWING NEAR</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There is also a great Hebrew word play in verse 9, as </a:t>
            </a:r>
            <a:r>
              <a:rPr lang="en-ZA" dirty="0" err="1" smtClean="0"/>
              <a:t>we‟re</a:t>
            </a:r>
            <a:r>
              <a:rPr lang="en-ZA" dirty="0" smtClean="0"/>
              <a:t> told that the priest is to wash the entrails and the legs with water and then offer them as a burnt offering. The word translated as </a:t>
            </a:r>
            <a:r>
              <a:rPr lang="en-ZA" i="1" dirty="0" smtClean="0"/>
              <a:t>entrails </a:t>
            </a:r>
            <a:r>
              <a:rPr lang="en-ZA" dirty="0" smtClean="0"/>
              <a:t>(or </a:t>
            </a:r>
            <a:r>
              <a:rPr lang="en-ZA" i="1" dirty="0" smtClean="0"/>
              <a:t>inward parts</a:t>
            </a:r>
            <a:r>
              <a:rPr lang="en-ZA" dirty="0" smtClean="0"/>
              <a:t>) is “</a:t>
            </a:r>
            <a:r>
              <a:rPr lang="en-ZA" i="1" dirty="0" err="1" smtClean="0"/>
              <a:t>qereb</a:t>
            </a:r>
            <a:r>
              <a:rPr lang="en-ZA" dirty="0" smtClean="0"/>
              <a:t>”</a:t>
            </a:r>
            <a:r>
              <a:rPr lang="en-ZA" i="1" dirty="0" smtClean="0"/>
              <a:t>, </a:t>
            </a:r>
            <a:r>
              <a:rPr lang="en-ZA" dirty="0" err="1" smtClean="0"/>
              <a:t>Strong‟s</a:t>
            </a:r>
            <a:r>
              <a:rPr lang="en-ZA" dirty="0" smtClean="0"/>
              <a:t> #7130”. “</a:t>
            </a:r>
            <a:r>
              <a:rPr lang="en-ZA" i="1" dirty="0" err="1" smtClean="0"/>
              <a:t>Qarab</a:t>
            </a:r>
            <a:r>
              <a:rPr lang="en-ZA" dirty="0" smtClean="0"/>
              <a:t>” (drawing near) and “</a:t>
            </a:r>
            <a:r>
              <a:rPr lang="en-ZA" i="1" dirty="0" err="1" smtClean="0"/>
              <a:t>qereb</a:t>
            </a:r>
            <a:r>
              <a:rPr lang="en-ZA" dirty="0" smtClean="0"/>
              <a:t>” (inward parts) are spelled the same, but with different vowel points. “</a:t>
            </a:r>
            <a:r>
              <a:rPr lang="en-ZA" i="1" dirty="0" err="1" smtClean="0"/>
              <a:t>Qereb</a:t>
            </a:r>
            <a:r>
              <a:rPr lang="en-ZA" dirty="0" smtClean="0"/>
              <a:t>” is defined as the “</a:t>
            </a:r>
            <a:r>
              <a:rPr lang="en-ZA" i="1" dirty="0" smtClean="0"/>
              <a:t>inner part</a:t>
            </a:r>
            <a:r>
              <a:rPr lang="en-ZA" dirty="0" smtClean="0"/>
              <a:t>” or “</a:t>
            </a:r>
            <a:r>
              <a:rPr lang="en-ZA" i="1" dirty="0" smtClean="0"/>
              <a:t>seat of thought and emotion or personality</a:t>
            </a:r>
            <a:r>
              <a:rPr lang="en-ZA" dirty="0" smtClean="0"/>
              <a:t>”.</a:t>
            </a:r>
          </a:p>
          <a:p>
            <a:pPr>
              <a:lnSpc>
                <a:spcPts val="2200"/>
              </a:lnSpc>
            </a:pPr>
            <a:r>
              <a:rPr lang="en-ZA" dirty="0" smtClean="0"/>
              <a:t>The word translated as legs here is “</a:t>
            </a:r>
            <a:r>
              <a:rPr lang="en-ZA" i="1" dirty="0" err="1" smtClean="0"/>
              <a:t>qara</a:t>
            </a:r>
            <a:r>
              <a:rPr lang="en-ZA" dirty="0" smtClean="0"/>
              <a:t>”, </a:t>
            </a:r>
            <a:r>
              <a:rPr lang="en-ZA" dirty="0" err="1" smtClean="0"/>
              <a:t>Strong‟s</a:t>
            </a:r>
            <a:r>
              <a:rPr lang="en-ZA" dirty="0" smtClean="0"/>
              <a:t> #3767 meaning also “</a:t>
            </a:r>
            <a:r>
              <a:rPr lang="en-ZA" i="1" dirty="0" smtClean="0"/>
              <a:t>to bow down</a:t>
            </a:r>
            <a:r>
              <a:rPr lang="en-ZA" dirty="0" smtClean="0"/>
              <a:t>” or “</a:t>
            </a:r>
            <a:r>
              <a:rPr lang="en-ZA" i="1" dirty="0" smtClean="0"/>
              <a:t>kneel</a:t>
            </a:r>
            <a:r>
              <a:rPr lang="en-ZA" dirty="0" smtClean="0"/>
              <a:t>”. “</a:t>
            </a:r>
            <a:r>
              <a:rPr lang="en-ZA" i="1" dirty="0" err="1" smtClean="0"/>
              <a:t>Qarab</a:t>
            </a:r>
            <a:r>
              <a:rPr lang="en-ZA" dirty="0" smtClean="0"/>
              <a:t>” – “</a:t>
            </a:r>
            <a:r>
              <a:rPr lang="en-ZA" i="1" dirty="0" err="1" smtClean="0"/>
              <a:t>qereb</a:t>
            </a:r>
            <a:r>
              <a:rPr lang="en-ZA" dirty="0" smtClean="0"/>
              <a:t>” – “</a:t>
            </a:r>
            <a:r>
              <a:rPr lang="en-ZA" i="1" dirty="0" err="1" smtClean="0"/>
              <a:t>qara</a:t>
            </a:r>
            <a:r>
              <a:rPr lang="en-ZA" dirty="0" smtClean="0"/>
              <a:t>”. This process of </a:t>
            </a:r>
            <a:r>
              <a:rPr lang="en-ZA" i="1" dirty="0" smtClean="0"/>
              <a:t>drawing near </a:t>
            </a:r>
            <a:r>
              <a:rPr lang="en-ZA" dirty="0" smtClean="0"/>
              <a:t>to </a:t>
            </a:r>
            <a:r>
              <a:rPr lang="he-IL" dirty="0" smtClean="0"/>
              <a:t>יהוה</a:t>
            </a:r>
            <a:r>
              <a:rPr lang="en-ZA" dirty="0" smtClean="0"/>
              <a:t>, our High Priest </a:t>
            </a:r>
            <a:r>
              <a:rPr lang="en-ZA" i="1" dirty="0" smtClean="0"/>
              <a:t>washes </a:t>
            </a:r>
            <a:r>
              <a:rPr lang="en-ZA" dirty="0" smtClean="0"/>
              <a:t>our </a:t>
            </a:r>
            <a:r>
              <a:rPr lang="en-ZA" i="1" dirty="0" smtClean="0"/>
              <a:t>personality </a:t>
            </a:r>
            <a:r>
              <a:rPr lang="en-ZA" dirty="0" smtClean="0"/>
              <a:t>(</a:t>
            </a:r>
            <a:r>
              <a:rPr lang="en-ZA" i="1" dirty="0" smtClean="0"/>
              <a:t>our heart </a:t>
            </a:r>
            <a:r>
              <a:rPr lang="en-ZA" dirty="0" smtClean="0"/>
              <a:t>or </a:t>
            </a:r>
            <a:r>
              <a:rPr lang="en-ZA" i="1" dirty="0" smtClean="0"/>
              <a:t>inner man</a:t>
            </a:r>
            <a:r>
              <a:rPr lang="en-ZA" dirty="0" smtClean="0"/>
              <a:t>). And, “</a:t>
            </a:r>
            <a:r>
              <a:rPr lang="en-ZA" i="1" dirty="0" err="1" smtClean="0"/>
              <a:t>qara</a:t>
            </a:r>
            <a:r>
              <a:rPr lang="en-ZA" dirty="0" smtClean="0"/>
              <a:t>” (the </a:t>
            </a:r>
            <a:r>
              <a:rPr lang="en-ZA" i="1" dirty="0" smtClean="0"/>
              <a:t>legs</a:t>
            </a:r>
            <a:r>
              <a:rPr lang="en-ZA" dirty="0" smtClean="0"/>
              <a:t>) is a picture of our </a:t>
            </a:r>
            <a:r>
              <a:rPr lang="en-ZA" i="1" dirty="0" smtClean="0"/>
              <a:t>kneeling </a:t>
            </a:r>
            <a:r>
              <a:rPr lang="en-ZA" dirty="0" smtClean="0"/>
              <a:t>before Him, in the “</a:t>
            </a:r>
            <a:r>
              <a:rPr lang="en-ZA" i="1" dirty="0" smtClean="0"/>
              <a:t>waters” </a:t>
            </a:r>
            <a:r>
              <a:rPr lang="en-ZA" dirty="0" smtClean="0"/>
              <a:t>(</a:t>
            </a:r>
            <a:r>
              <a:rPr lang="en-ZA" i="1" dirty="0" smtClean="0"/>
              <a:t>“living waters”</a:t>
            </a:r>
            <a:r>
              <a:rPr lang="en-ZA" dirty="0" smtClean="0"/>
              <a:t>) of the “</a:t>
            </a:r>
            <a:r>
              <a:rPr lang="en-ZA" i="1" dirty="0" err="1" smtClean="0"/>
              <a:t>Mikveh</a:t>
            </a:r>
            <a:r>
              <a:rPr lang="en-ZA" dirty="0" smtClean="0"/>
              <a:t>”. </a:t>
            </a:r>
          </a:p>
          <a:p>
            <a:pPr>
              <a:lnSpc>
                <a:spcPts val="2200"/>
              </a:lnSpc>
            </a:pPr>
            <a:r>
              <a:rPr lang="en-ZA" dirty="0" smtClean="0"/>
              <a:t>Of course the blood of bulls and goats never took away sin. As a “</a:t>
            </a:r>
            <a:r>
              <a:rPr lang="en-ZA" i="1" dirty="0" smtClean="0"/>
              <a:t>covering</a:t>
            </a:r>
            <a:r>
              <a:rPr lang="en-ZA" dirty="0" smtClean="0"/>
              <a:t>”, it was a picture of our atonement, Yahshua; as we read from the Brit </a:t>
            </a:r>
            <a:r>
              <a:rPr lang="en-ZA" dirty="0" err="1" smtClean="0"/>
              <a:t>Chadashah</a:t>
            </a:r>
            <a:r>
              <a:rPr lang="en-ZA" dirty="0" smtClean="0"/>
              <a:t> reading this week in </a:t>
            </a:r>
            <a:r>
              <a:rPr lang="en-ZA" i="1" dirty="0" smtClean="0"/>
              <a:t>Hebrews 10</a:t>
            </a:r>
            <a:r>
              <a:rPr lang="en-ZA" dirty="0" smtClean="0"/>
              <a:t>. It was about us drawing near to </a:t>
            </a:r>
            <a:r>
              <a:rPr lang="he-IL" dirty="0" smtClean="0"/>
              <a:t>יהוה</a:t>
            </a:r>
            <a:r>
              <a:rPr lang="en-ZA" dirty="0" smtClean="0"/>
              <a:t> and the resulting work He does in us.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23</a:t>
            </a:fld>
            <a:endParaRPr lang="en-Z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GRATIFICATION OF </a:t>
            </a:r>
            <a:r>
              <a:rPr lang="he-IL" dirty="0" smtClean="0"/>
              <a:t>יהוה</a:t>
            </a:r>
            <a:r>
              <a:rPr lang="en-ZA" dirty="0" smtClean="0"/>
              <a:t> SPIRIT</a:t>
            </a:r>
            <a:endParaRPr lang="en-ZA" dirty="0"/>
          </a:p>
        </p:txBody>
      </p:sp>
      <p:sp>
        <p:nvSpPr>
          <p:cNvPr id="3" name="Content Placeholder 2"/>
          <p:cNvSpPr>
            <a:spLocks noGrp="1"/>
          </p:cNvSpPr>
          <p:nvPr>
            <p:ph idx="1"/>
          </p:nvPr>
        </p:nvSpPr>
        <p:spPr/>
        <p:txBody>
          <a:bodyPr>
            <a:normAutofit fontScale="25000" lnSpcReduction="20000"/>
          </a:bodyPr>
          <a:lstStyle/>
          <a:p>
            <a:pPr algn="ctr"/>
            <a:r>
              <a:rPr lang="en-ZA" sz="9600" i="1" dirty="0" smtClean="0">
                <a:solidFill>
                  <a:srgbClr val="004821"/>
                </a:solidFill>
              </a:rPr>
              <a:t>..It is a burnt offering, an offering made by fire, a sweet fragrance to </a:t>
            </a:r>
            <a:r>
              <a:rPr lang="he-IL" sz="9600" i="1" dirty="0" smtClean="0">
                <a:solidFill>
                  <a:srgbClr val="004821"/>
                </a:solidFill>
              </a:rPr>
              <a:t>יהוה</a:t>
            </a:r>
            <a:r>
              <a:rPr lang="en-US" sz="9600" b="1" i="1" dirty="0" smtClean="0">
                <a:solidFill>
                  <a:srgbClr val="004821"/>
                </a:solidFill>
              </a:rPr>
              <a:t>. (Leviticus 1:13)</a:t>
            </a:r>
          </a:p>
          <a:p>
            <a:endParaRPr lang="en-US" dirty="0" smtClean="0"/>
          </a:p>
          <a:p>
            <a:pPr>
              <a:lnSpc>
                <a:spcPts val="2200"/>
              </a:lnSpc>
            </a:pPr>
            <a:r>
              <a:rPr lang="en-ZA" sz="9600" dirty="0" smtClean="0"/>
              <a:t>It is a sweet fragrance, a sweet </a:t>
            </a:r>
            <a:r>
              <a:rPr lang="en-ZA" sz="9600" dirty="0" err="1" smtClean="0"/>
              <a:t>savor</a:t>
            </a:r>
            <a:r>
              <a:rPr lang="en-ZA" sz="9600" dirty="0" smtClean="0"/>
              <a:t>. But, just what does that mean? The Hebrew words used for “</a:t>
            </a:r>
            <a:r>
              <a:rPr lang="en-ZA" sz="9600" i="1" dirty="0" smtClean="0"/>
              <a:t>sweet fragrance</a:t>
            </a:r>
            <a:r>
              <a:rPr lang="en-ZA" sz="9600" dirty="0" smtClean="0"/>
              <a:t>” are “</a:t>
            </a:r>
            <a:r>
              <a:rPr lang="en-ZA" sz="9600" i="1" dirty="0" err="1" smtClean="0"/>
              <a:t>reyach</a:t>
            </a:r>
            <a:r>
              <a:rPr lang="en-ZA" sz="9600" dirty="0" smtClean="0"/>
              <a:t>” (</a:t>
            </a:r>
            <a:r>
              <a:rPr lang="en-ZA" sz="9600" i="1" dirty="0" smtClean="0"/>
              <a:t>fragrance</a:t>
            </a:r>
            <a:r>
              <a:rPr lang="en-ZA" sz="9600" dirty="0" smtClean="0"/>
              <a:t>), spelled </a:t>
            </a:r>
            <a:r>
              <a:rPr lang="en-ZA" sz="9600" i="1" dirty="0" err="1" smtClean="0"/>
              <a:t>reish-yud-chet</a:t>
            </a:r>
            <a:r>
              <a:rPr lang="en-ZA" sz="9600" i="1" dirty="0" smtClean="0"/>
              <a:t> </a:t>
            </a:r>
            <a:r>
              <a:rPr lang="en-ZA" sz="9600" dirty="0" smtClean="0"/>
              <a:t>and “</a:t>
            </a:r>
            <a:r>
              <a:rPr lang="en-ZA" sz="9600" i="1" dirty="0" err="1" smtClean="0"/>
              <a:t>nicho‟ach</a:t>
            </a:r>
            <a:r>
              <a:rPr lang="en-ZA" sz="9600" dirty="0" smtClean="0"/>
              <a:t>” (</a:t>
            </a:r>
            <a:r>
              <a:rPr lang="en-ZA" sz="9600" i="1" dirty="0" smtClean="0"/>
              <a:t>sweet</a:t>
            </a:r>
            <a:r>
              <a:rPr lang="en-ZA" sz="9600" dirty="0" smtClean="0"/>
              <a:t>) spelled </a:t>
            </a:r>
            <a:r>
              <a:rPr lang="en-ZA" sz="9600" i="1" dirty="0" smtClean="0"/>
              <a:t>nun-</a:t>
            </a:r>
            <a:r>
              <a:rPr lang="en-ZA" sz="9600" i="1" dirty="0" err="1" smtClean="0"/>
              <a:t>yud</a:t>
            </a:r>
            <a:r>
              <a:rPr lang="en-ZA" sz="9600" i="1" dirty="0" smtClean="0"/>
              <a:t>-</a:t>
            </a:r>
            <a:r>
              <a:rPr lang="en-ZA" sz="9600" i="1" dirty="0" err="1" smtClean="0"/>
              <a:t>chet</a:t>
            </a:r>
            <a:r>
              <a:rPr lang="en-ZA" sz="9600" i="1" dirty="0" smtClean="0"/>
              <a:t>-</a:t>
            </a:r>
            <a:r>
              <a:rPr lang="en-ZA" sz="9600" i="1" dirty="0" err="1" smtClean="0"/>
              <a:t>chet</a:t>
            </a:r>
            <a:r>
              <a:rPr lang="en-ZA" sz="9600" dirty="0" smtClean="0"/>
              <a:t>. “</a:t>
            </a:r>
            <a:r>
              <a:rPr lang="en-ZA" sz="9600" i="1" dirty="0" err="1" smtClean="0"/>
              <a:t>Reish-yud-chet</a:t>
            </a:r>
            <a:r>
              <a:rPr lang="en-ZA" sz="9600" dirty="0" smtClean="0"/>
              <a:t>” also spells “</a:t>
            </a:r>
            <a:r>
              <a:rPr lang="en-ZA" sz="9600" i="1" dirty="0" err="1" smtClean="0"/>
              <a:t>Ruach</a:t>
            </a:r>
            <a:r>
              <a:rPr lang="en-ZA" sz="9600" dirty="0" smtClean="0"/>
              <a:t>” (</a:t>
            </a:r>
            <a:r>
              <a:rPr lang="en-ZA" sz="9600" i="1" dirty="0" smtClean="0"/>
              <a:t>Spirit</a:t>
            </a:r>
            <a:r>
              <a:rPr lang="en-ZA" sz="9600" dirty="0" smtClean="0"/>
              <a:t>) and that the root word for “</a:t>
            </a:r>
            <a:r>
              <a:rPr lang="en-ZA" sz="9600" i="1" dirty="0" err="1" smtClean="0"/>
              <a:t>nicho‟ach</a:t>
            </a:r>
            <a:r>
              <a:rPr lang="en-ZA" sz="9600" dirty="0" smtClean="0"/>
              <a:t>” is “</a:t>
            </a:r>
            <a:r>
              <a:rPr lang="en-ZA" sz="9600" i="1" dirty="0" smtClean="0"/>
              <a:t>Nun-</a:t>
            </a:r>
            <a:r>
              <a:rPr lang="en-ZA" sz="9600" i="1" dirty="0" err="1" smtClean="0"/>
              <a:t>chet</a:t>
            </a:r>
            <a:r>
              <a:rPr lang="en-ZA" sz="9600" i="1" dirty="0" smtClean="0"/>
              <a:t>-</a:t>
            </a:r>
            <a:r>
              <a:rPr lang="en-ZA" sz="9600" i="1" dirty="0" err="1" smtClean="0"/>
              <a:t>chet</a:t>
            </a:r>
            <a:r>
              <a:rPr lang="en-ZA" sz="9600" dirty="0" smtClean="0"/>
              <a:t>”, which spells “</a:t>
            </a:r>
            <a:r>
              <a:rPr lang="en-ZA" sz="9600" i="1" dirty="0" err="1" smtClean="0"/>
              <a:t>Nachat</a:t>
            </a:r>
            <a:r>
              <a:rPr lang="en-ZA" sz="9600" dirty="0" smtClean="0"/>
              <a:t>”, which is “</a:t>
            </a:r>
            <a:r>
              <a:rPr lang="en-ZA" sz="9600" i="1" dirty="0" smtClean="0"/>
              <a:t>satisfaction</a:t>
            </a:r>
            <a:r>
              <a:rPr lang="en-ZA" sz="9600" dirty="0" smtClean="0"/>
              <a:t>” or “</a:t>
            </a:r>
            <a:r>
              <a:rPr lang="en-ZA" sz="9600" i="1" dirty="0" smtClean="0"/>
              <a:t>gratification</a:t>
            </a:r>
            <a:r>
              <a:rPr lang="en-ZA" sz="9600" dirty="0" smtClean="0"/>
              <a:t>”. This “</a:t>
            </a:r>
            <a:r>
              <a:rPr lang="en-ZA" sz="9600" i="1" dirty="0" smtClean="0"/>
              <a:t>sweet fragrance</a:t>
            </a:r>
            <a:r>
              <a:rPr lang="en-ZA" sz="9600" dirty="0" smtClean="0"/>
              <a:t>” is also the “</a:t>
            </a:r>
            <a:r>
              <a:rPr lang="en-ZA" sz="9600" i="1" dirty="0" smtClean="0"/>
              <a:t>gratification of</a:t>
            </a:r>
            <a:r>
              <a:rPr lang="he-IL" sz="9600" i="1" dirty="0" smtClean="0"/>
              <a:t>יהוה </a:t>
            </a:r>
            <a:r>
              <a:rPr lang="en-ZA" sz="9600" i="1" dirty="0" smtClean="0"/>
              <a:t>’s Spirit”. So, this asks the question, “Why?” “How does the offering of an animal bring gratification to the Holy Spirit of </a:t>
            </a:r>
            <a:r>
              <a:rPr lang="he-IL" sz="9600" i="1" dirty="0" smtClean="0"/>
              <a:t>יהוה</a:t>
            </a:r>
            <a:r>
              <a:rPr lang="en-ZA" sz="9600" i="1" dirty="0" smtClean="0"/>
              <a:t>?” Because Yah said so, and it has been done. “His will was our will! Just as in those primordial days of creation, when G-d spoke and reality came into being, at last a perfect intimacy and alignment of desire and action, the human and the Divine, has occurred. Look no further: This is what G-d wants. This is why He created and this is why He placed man at the front and the centre of His creation. That His will be done!” </a:t>
            </a:r>
            <a:endParaRPr lang="en-ZA" sz="9600"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24</a:t>
            </a:fld>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PERFECT AND WITHOUT DEFECT</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Why the animals? It’s not the flesh of these animals that’s important. It’s their spiritual integrity that matters. They are pure and innocent. This is why </a:t>
            </a:r>
            <a:r>
              <a:rPr lang="he-IL" dirty="0" smtClean="0"/>
              <a:t>יהוה</a:t>
            </a:r>
            <a:r>
              <a:rPr lang="en-ZA" dirty="0" smtClean="0"/>
              <a:t> states throughout the </a:t>
            </a:r>
            <a:r>
              <a:rPr lang="en-ZA" i="1" dirty="0" err="1" smtClean="0"/>
              <a:t>Torot</a:t>
            </a:r>
            <a:r>
              <a:rPr lang="en-ZA" i="1" dirty="0" smtClean="0"/>
              <a:t> </a:t>
            </a:r>
            <a:r>
              <a:rPr lang="en-ZA" dirty="0" smtClean="0"/>
              <a:t>of animal offerings that they be perfect and without defect. This goes beyond the physical. Their behaviour is examined as well. </a:t>
            </a:r>
            <a:endParaRPr lang="en-ZA" i="1" dirty="0" smtClean="0"/>
          </a:p>
          <a:p>
            <a:pPr>
              <a:lnSpc>
                <a:spcPts val="2300"/>
              </a:lnSpc>
            </a:pPr>
            <a:r>
              <a:rPr lang="en-ZA" dirty="0" smtClean="0"/>
              <a:t>Scripture makes it abundantly clear that Yeshua, the Suffering Messiah (the sacrificial offering), was found to be without fault, sin, or blemish. </a:t>
            </a:r>
            <a:r>
              <a:rPr lang="en-ZA" dirty="0" err="1" smtClean="0"/>
              <a:t>Eg</a:t>
            </a:r>
            <a:r>
              <a:rPr lang="en-ZA" dirty="0" smtClean="0"/>
              <a:t>. Pilate symbolically washed his hands in a basin and said, </a:t>
            </a:r>
            <a:r>
              <a:rPr lang="en-ZA" i="1" dirty="0" smtClean="0">
                <a:solidFill>
                  <a:srgbClr val="004821"/>
                </a:solidFill>
              </a:rPr>
              <a:t>.. Pilate said to them, “You take Him and impale Him, for I find no guilt in Him.” (John 19:6) </a:t>
            </a:r>
            <a:r>
              <a:rPr lang="en-ZA" dirty="0" smtClean="0"/>
              <a:t>During the time of the Temple, before the Passover lamb was slain as a sacrifice and offered to God, it was to be </a:t>
            </a:r>
            <a:r>
              <a:rPr lang="en-ZA" b="1" dirty="0" smtClean="0"/>
              <a:t>inspected for four days</a:t>
            </a:r>
            <a:r>
              <a:rPr lang="en-ZA" dirty="0" smtClean="0"/>
              <a:t> in order to make sure that it was a pure and without blemish (</a:t>
            </a:r>
            <a:r>
              <a:rPr lang="en-ZA" b="1" dirty="0" err="1" smtClean="0"/>
              <a:t>tamim</a:t>
            </a:r>
            <a:r>
              <a:rPr lang="en-ZA" dirty="0" smtClean="0"/>
              <a:t>). Similarly, before Yeshua was slain on Passover as the unblemished Lamb of God, He entered Jerusalem and </a:t>
            </a:r>
            <a:r>
              <a:rPr lang="en-ZA" b="1" dirty="0" smtClean="0"/>
              <a:t>taught in the Temple</a:t>
            </a:r>
            <a:r>
              <a:rPr lang="en-ZA" dirty="0" smtClean="0"/>
              <a:t> </a:t>
            </a:r>
            <a:r>
              <a:rPr lang="en-ZA" b="1" dirty="0" smtClean="0"/>
              <a:t>for four days</a:t>
            </a:r>
            <a:r>
              <a:rPr lang="en-ZA" dirty="0" smtClean="0"/>
              <a:t> in full view of the people and religious leaders.</a:t>
            </a:r>
          </a:p>
          <a:p>
            <a:endParaRPr lang="en-ZA" dirty="0" smtClean="0"/>
          </a:p>
          <a:p>
            <a:pPr>
              <a:lnSpc>
                <a:spcPts val="2100"/>
              </a:lnSpc>
            </a:pPr>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25</a:t>
            </a:fld>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MEAL OFFERING</a:t>
            </a:r>
            <a:endParaRPr lang="en-ZA" dirty="0"/>
          </a:p>
        </p:txBody>
      </p:sp>
      <p:sp>
        <p:nvSpPr>
          <p:cNvPr id="3" name="Content Placeholder 2"/>
          <p:cNvSpPr>
            <a:spLocks noGrp="1"/>
          </p:cNvSpPr>
          <p:nvPr>
            <p:ph idx="1"/>
          </p:nvPr>
        </p:nvSpPr>
        <p:spPr/>
        <p:txBody>
          <a:bodyPr>
            <a:noAutofit/>
          </a:bodyPr>
          <a:lstStyle/>
          <a:p>
            <a:pPr algn="ctr">
              <a:lnSpc>
                <a:spcPts val="2200"/>
              </a:lnSpc>
            </a:pPr>
            <a:r>
              <a:rPr lang="en-ZA" i="1" dirty="0" smtClean="0">
                <a:solidFill>
                  <a:srgbClr val="004821"/>
                </a:solidFill>
              </a:rPr>
              <a:t>‘And when anyone brings a grain offering to </a:t>
            </a:r>
            <a:r>
              <a:rPr lang="he-IL" i="1" dirty="0" smtClean="0">
                <a:solidFill>
                  <a:srgbClr val="004821"/>
                </a:solidFill>
              </a:rPr>
              <a:t>יהוה</a:t>
            </a:r>
            <a:r>
              <a:rPr lang="en-ZA" i="1" dirty="0" smtClean="0">
                <a:solidFill>
                  <a:srgbClr val="004821"/>
                </a:solidFill>
              </a:rPr>
              <a:t>, his offering is to be of fine flour. And he shall pour oil on it, and put frankincense on it, and he shall bring it to the sons of </a:t>
            </a:r>
            <a:r>
              <a:rPr lang="en-ZA" i="1" dirty="0" err="1" smtClean="0">
                <a:solidFill>
                  <a:srgbClr val="004821"/>
                </a:solidFill>
              </a:rPr>
              <a:t>Aharon</a:t>
            </a:r>
            <a:r>
              <a:rPr lang="en-ZA" i="1" dirty="0" smtClean="0">
                <a:solidFill>
                  <a:srgbClr val="004821"/>
                </a:solidFill>
              </a:rPr>
              <a:t>, the priests, and he shall take from it his hand filled with fine flour and oil with all the frankincense. And the priest shall burn it as a remembrance portion on the altar, an offering made by fire, a sweet fragrance to </a:t>
            </a:r>
            <a:r>
              <a:rPr lang="he-IL" i="1" dirty="0" smtClean="0">
                <a:solidFill>
                  <a:srgbClr val="004821"/>
                </a:solidFill>
              </a:rPr>
              <a:t>יהוה</a:t>
            </a:r>
            <a:r>
              <a:rPr lang="en-ZA" i="1" dirty="0" smtClean="0">
                <a:solidFill>
                  <a:srgbClr val="004821"/>
                </a:solidFill>
              </a:rPr>
              <a:t>. ‘And the rest of the grain offering is for </a:t>
            </a:r>
            <a:r>
              <a:rPr lang="en-ZA" i="1" dirty="0" err="1" smtClean="0">
                <a:solidFill>
                  <a:srgbClr val="004821"/>
                </a:solidFill>
              </a:rPr>
              <a:t>Aharon</a:t>
            </a:r>
            <a:r>
              <a:rPr lang="en-ZA" i="1" dirty="0" smtClean="0">
                <a:solidFill>
                  <a:srgbClr val="004821"/>
                </a:solidFill>
              </a:rPr>
              <a:t> and his sons, most set-apart of the offerings to </a:t>
            </a:r>
            <a:r>
              <a:rPr lang="he-IL" i="1" dirty="0" smtClean="0">
                <a:solidFill>
                  <a:srgbClr val="004821"/>
                </a:solidFill>
              </a:rPr>
              <a:t>יהוה</a:t>
            </a:r>
            <a:r>
              <a:rPr lang="en-ZA" i="1" dirty="0" smtClean="0">
                <a:solidFill>
                  <a:srgbClr val="004821"/>
                </a:solidFill>
              </a:rPr>
              <a:t> by fire. .. ‘No grain offering which you bring to </a:t>
            </a:r>
            <a:r>
              <a:rPr lang="he-IL" i="1" dirty="0" smtClean="0">
                <a:solidFill>
                  <a:srgbClr val="004821"/>
                </a:solidFill>
              </a:rPr>
              <a:t>יהוה</a:t>
            </a:r>
            <a:r>
              <a:rPr lang="en-ZA" i="1" dirty="0" smtClean="0">
                <a:solidFill>
                  <a:srgbClr val="004821"/>
                </a:solidFill>
              </a:rPr>
              <a:t> is made with leaven, for you do not burn any leaven or any honey in an offering to </a:t>
            </a:r>
            <a:r>
              <a:rPr lang="he-IL" i="1" dirty="0" smtClean="0">
                <a:solidFill>
                  <a:srgbClr val="004821"/>
                </a:solidFill>
              </a:rPr>
              <a:t>יהוה</a:t>
            </a:r>
            <a:r>
              <a:rPr lang="en-ZA" i="1" dirty="0" smtClean="0">
                <a:solidFill>
                  <a:srgbClr val="004821"/>
                </a:solidFill>
              </a:rPr>
              <a:t> made by fire. ‘Bring them to </a:t>
            </a:r>
            <a:r>
              <a:rPr lang="he-IL" i="1" dirty="0" smtClean="0">
                <a:solidFill>
                  <a:srgbClr val="004821"/>
                </a:solidFill>
              </a:rPr>
              <a:t>יהוה</a:t>
            </a:r>
            <a:r>
              <a:rPr lang="en-ZA" i="1" dirty="0" smtClean="0">
                <a:solidFill>
                  <a:srgbClr val="004821"/>
                </a:solidFill>
              </a:rPr>
              <a:t> as an offering of the first-fruits, but they are not burned on the altar for a sweet fragrance. ‘And season with salt every offering of your grain offering, and do not allow the salt of the covenant of your Elohim to be lacking from your grain offering. With all your offerings you bring salt. ‘And if you bring a grain offering of your first-fruits to </a:t>
            </a:r>
            <a:r>
              <a:rPr lang="he-IL" i="1" dirty="0" smtClean="0">
                <a:solidFill>
                  <a:srgbClr val="004821"/>
                </a:solidFill>
              </a:rPr>
              <a:t>יהוה</a:t>
            </a:r>
            <a:r>
              <a:rPr lang="en-ZA" i="1" dirty="0" smtClean="0">
                <a:solidFill>
                  <a:srgbClr val="004821"/>
                </a:solidFill>
              </a:rPr>
              <a:t>, bring for the grain offering of your first-fruits green heads of grain roasted on the fire, ..</a:t>
            </a:r>
            <a:r>
              <a:rPr lang="en-US" b="1" i="1" dirty="0" smtClean="0">
                <a:solidFill>
                  <a:srgbClr val="004821"/>
                </a:solidFill>
              </a:rPr>
              <a:t>(Leviticus 2:1-16)</a:t>
            </a:r>
          </a:p>
          <a:p>
            <a:pPr>
              <a:lnSpc>
                <a:spcPts val="2200"/>
              </a:lnSpc>
            </a:pP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26</a:t>
            </a:fld>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GRAIN</a:t>
            </a:r>
            <a:endParaRPr lang="en-ZA" dirty="0"/>
          </a:p>
        </p:txBody>
      </p:sp>
      <p:sp>
        <p:nvSpPr>
          <p:cNvPr id="3" name="Content Placeholder 2"/>
          <p:cNvSpPr>
            <a:spLocks noGrp="1"/>
          </p:cNvSpPr>
          <p:nvPr>
            <p:ph idx="1"/>
          </p:nvPr>
        </p:nvSpPr>
        <p:spPr/>
        <p:txBody>
          <a:bodyPr>
            <a:normAutofit fontScale="25000" lnSpcReduction="20000"/>
          </a:bodyPr>
          <a:lstStyle/>
          <a:p>
            <a:pPr>
              <a:lnSpc>
                <a:spcPts val="2200"/>
              </a:lnSpc>
            </a:pPr>
            <a:r>
              <a:rPr lang="en-ZA" sz="9600" dirty="0" smtClean="0"/>
              <a:t>These verses speak of the “</a:t>
            </a:r>
            <a:r>
              <a:rPr lang="en-ZA" sz="9600" i="1" dirty="0" err="1" smtClean="0"/>
              <a:t>Mincha</a:t>
            </a:r>
            <a:r>
              <a:rPr lang="en-ZA" sz="9600" dirty="0" smtClean="0"/>
              <a:t>” or “</a:t>
            </a:r>
            <a:r>
              <a:rPr lang="en-ZA" sz="9600" i="1" dirty="0" smtClean="0"/>
              <a:t>grain offering</a:t>
            </a:r>
            <a:r>
              <a:rPr lang="en-ZA" sz="9600" dirty="0" smtClean="0"/>
              <a:t>” a freewill  offering. “</a:t>
            </a:r>
            <a:r>
              <a:rPr lang="en-ZA" sz="9600" i="1" dirty="0" smtClean="0"/>
              <a:t>Grain</a:t>
            </a:r>
            <a:r>
              <a:rPr lang="en-ZA" sz="9600" dirty="0" smtClean="0"/>
              <a:t>” is a picture of “</a:t>
            </a:r>
            <a:r>
              <a:rPr lang="en-ZA" sz="9600" i="1" dirty="0" smtClean="0"/>
              <a:t>people” in Scripture. Verse 2 „And when anyone brings a grain offering to </a:t>
            </a:r>
            <a:r>
              <a:rPr lang="he-IL" sz="9600" i="1" dirty="0" smtClean="0"/>
              <a:t>יהוה</a:t>
            </a:r>
            <a:r>
              <a:rPr lang="en-ZA" sz="9600" i="1" dirty="0" smtClean="0"/>
              <a:t>, his offering is to be of fine flour. And he shall pour oil on it, and put frankincense on it,‟ </a:t>
            </a:r>
            <a:r>
              <a:rPr lang="en-ZA" sz="9600" dirty="0" smtClean="0"/>
              <a:t>As </a:t>
            </a:r>
            <a:r>
              <a:rPr lang="en-ZA" sz="9600" dirty="0" err="1" smtClean="0"/>
              <a:t>we‟ve</a:t>
            </a:r>
            <a:r>
              <a:rPr lang="en-ZA" sz="9600" dirty="0" smtClean="0"/>
              <a:t> seen, an “</a:t>
            </a:r>
            <a:r>
              <a:rPr lang="en-ZA" sz="9600" i="1" dirty="0" smtClean="0"/>
              <a:t>offering</a:t>
            </a:r>
            <a:r>
              <a:rPr lang="en-ZA" sz="9600" dirty="0" smtClean="0"/>
              <a:t>”, “</a:t>
            </a:r>
            <a:r>
              <a:rPr lang="en-ZA" sz="9600" i="1" dirty="0" err="1" smtClean="0"/>
              <a:t>qorban</a:t>
            </a:r>
            <a:r>
              <a:rPr lang="en-ZA" sz="9600" dirty="0" smtClean="0"/>
              <a:t>”, is a “</a:t>
            </a:r>
            <a:r>
              <a:rPr lang="en-ZA" sz="9600" i="1" dirty="0" smtClean="0"/>
              <a:t>drawing near</a:t>
            </a:r>
            <a:r>
              <a:rPr lang="en-ZA" sz="9600" dirty="0" smtClean="0"/>
              <a:t>”. So, when we, the “</a:t>
            </a:r>
            <a:r>
              <a:rPr lang="en-ZA" sz="9600" i="1" dirty="0" smtClean="0"/>
              <a:t>grain</a:t>
            </a:r>
            <a:r>
              <a:rPr lang="en-ZA" sz="9600" dirty="0" smtClean="0"/>
              <a:t>”, offer ourselves (“</a:t>
            </a:r>
            <a:r>
              <a:rPr lang="en-ZA" sz="9600" i="1" dirty="0" err="1" smtClean="0"/>
              <a:t>yakrib</a:t>
            </a:r>
            <a:r>
              <a:rPr lang="en-ZA" sz="9600" i="1" dirty="0" smtClean="0"/>
              <a:t> </a:t>
            </a:r>
            <a:r>
              <a:rPr lang="en-ZA" sz="9600" i="1" dirty="0" err="1" smtClean="0"/>
              <a:t>mikem</a:t>
            </a:r>
            <a:r>
              <a:rPr lang="en-ZA" sz="9600" dirty="0" smtClean="0"/>
              <a:t>”), “</a:t>
            </a:r>
            <a:r>
              <a:rPr lang="en-ZA" sz="9600" i="1" dirty="0" smtClean="0"/>
              <a:t>draw near</a:t>
            </a:r>
            <a:r>
              <a:rPr lang="en-ZA" sz="9600" dirty="0" smtClean="0"/>
              <a:t>” to Elohim, we are to come as “</a:t>
            </a:r>
            <a:r>
              <a:rPr lang="en-ZA" sz="9600" i="1" dirty="0" smtClean="0"/>
              <a:t>fine flour</a:t>
            </a:r>
            <a:r>
              <a:rPr lang="en-ZA" sz="9600" dirty="0" smtClean="0"/>
              <a:t>”. </a:t>
            </a:r>
          </a:p>
          <a:p>
            <a:pPr>
              <a:lnSpc>
                <a:spcPts val="2200"/>
              </a:lnSpc>
            </a:pPr>
            <a:r>
              <a:rPr lang="en-ZA" sz="9600" dirty="0" smtClean="0"/>
              <a:t>The presentation of flour as an offering was very labour-intensive. First the wheat had to be planted and cared for by watering and weeding before the harvest. The grains were then crushed and ground into flour that was sifted (13 times) before being offering to Yahweh. </a:t>
            </a:r>
          </a:p>
          <a:p>
            <a:pPr>
              <a:lnSpc>
                <a:spcPts val="2200"/>
              </a:lnSpc>
            </a:pPr>
            <a:r>
              <a:rPr lang="en-ZA" sz="9600" dirty="0" smtClean="0"/>
              <a:t>The word for “</a:t>
            </a:r>
            <a:r>
              <a:rPr lang="en-ZA" sz="9600" i="1" dirty="0" smtClean="0"/>
              <a:t>fine flour</a:t>
            </a:r>
            <a:r>
              <a:rPr lang="en-ZA" sz="9600" dirty="0" smtClean="0"/>
              <a:t>” here is “</a:t>
            </a:r>
            <a:r>
              <a:rPr lang="en-ZA" sz="9600" i="1" dirty="0" err="1" smtClean="0"/>
              <a:t>solet</a:t>
            </a:r>
            <a:r>
              <a:rPr lang="en-ZA" sz="9600" dirty="0" smtClean="0"/>
              <a:t>” (</a:t>
            </a:r>
            <a:r>
              <a:rPr lang="en-ZA" sz="9600" i="1" dirty="0" err="1" smtClean="0"/>
              <a:t>samech</a:t>
            </a:r>
            <a:r>
              <a:rPr lang="en-ZA" sz="9600" i="1" dirty="0" smtClean="0"/>
              <a:t>-lamed-</a:t>
            </a:r>
            <a:r>
              <a:rPr lang="en-ZA" sz="9600" i="1" dirty="0" err="1" smtClean="0"/>
              <a:t>tav</a:t>
            </a:r>
            <a:r>
              <a:rPr lang="en-ZA" sz="9600" dirty="0" smtClean="0"/>
              <a:t>) which literally means “</a:t>
            </a:r>
            <a:r>
              <a:rPr lang="en-ZA" sz="9600" i="1" dirty="0" smtClean="0"/>
              <a:t>peeled barley</a:t>
            </a:r>
            <a:r>
              <a:rPr lang="en-ZA" sz="9600" dirty="0" smtClean="0"/>
              <a:t>” or “</a:t>
            </a:r>
            <a:r>
              <a:rPr lang="en-ZA" sz="9600" i="1" dirty="0" smtClean="0"/>
              <a:t>grain with the outer shell (husk) peeled away leaving the inner head, or self, exposed</a:t>
            </a:r>
            <a:r>
              <a:rPr lang="en-ZA" sz="9600" dirty="0" smtClean="0"/>
              <a:t>”. It also refers to grain that is sifted, shaken and re-sifted until it is very fine or refined. </a:t>
            </a:r>
            <a:endParaRPr lang="en-ZA" sz="960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FIRST GRAIN OFFERING</a:t>
            </a:r>
            <a:endParaRPr lang="en-ZA" dirty="0"/>
          </a:p>
        </p:txBody>
      </p:sp>
      <p:sp>
        <p:nvSpPr>
          <p:cNvPr id="3" name="Content Placeholder 2"/>
          <p:cNvSpPr>
            <a:spLocks noGrp="1"/>
          </p:cNvSpPr>
          <p:nvPr>
            <p:ph idx="1"/>
          </p:nvPr>
        </p:nvSpPr>
        <p:spPr/>
        <p:txBody>
          <a:bodyPr>
            <a:normAutofit/>
          </a:bodyPr>
          <a:lstStyle/>
          <a:p>
            <a:pPr lvl="0"/>
            <a:r>
              <a:rPr lang="en-ZA" dirty="0" smtClean="0"/>
              <a:t>The “</a:t>
            </a:r>
            <a:r>
              <a:rPr lang="en-ZA" i="1" dirty="0" smtClean="0"/>
              <a:t>grain offering</a:t>
            </a:r>
            <a:r>
              <a:rPr lang="en-ZA" dirty="0" smtClean="0"/>
              <a:t>” cooked in the “</a:t>
            </a:r>
            <a:r>
              <a:rPr lang="en-ZA" i="1" dirty="0" smtClean="0"/>
              <a:t>oven</a:t>
            </a:r>
            <a:r>
              <a:rPr lang="en-ZA" dirty="0" smtClean="0"/>
              <a:t>”. The Hebrew word here is “</a:t>
            </a:r>
            <a:r>
              <a:rPr lang="en-ZA" i="1" dirty="0" err="1" smtClean="0"/>
              <a:t>tanuwr</a:t>
            </a:r>
            <a:r>
              <a:rPr lang="en-ZA" dirty="0" smtClean="0"/>
              <a:t>” (</a:t>
            </a:r>
            <a:r>
              <a:rPr lang="en-ZA" i="1" dirty="0" err="1" smtClean="0"/>
              <a:t>tav</a:t>
            </a:r>
            <a:r>
              <a:rPr lang="en-ZA" i="1" dirty="0" smtClean="0"/>
              <a:t>-nun-</a:t>
            </a:r>
            <a:r>
              <a:rPr lang="en-ZA" i="1" dirty="0" err="1" smtClean="0"/>
              <a:t>vav</a:t>
            </a:r>
            <a:r>
              <a:rPr lang="en-ZA" i="1" dirty="0" smtClean="0"/>
              <a:t>-</a:t>
            </a:r>
            <a:r>
              <a:rPr lang="en-ZA" i="1" dirty="0" err="1" smtClean="0"/>
              <a:t>reish</a:t>
            </a:r>
            <a:r>
              <a:rPr lang="en-ZA" dirty="0" smtClean="0"/>
              <a:t>) which literally means “</a:t>
            </a:r>
            <a:r>
              <a:rPr lang="en-ZA" i="1" dirty="0" smtClean="0"/>
              <a:t>furnace</a:t>
            </a:r>
            <a:r>
              <a:rPr lang="en-ZA" dirty="0" smtClean="0"/>
              <a:t>” as in the “</a:t>
            </a:r>
            <a:r>
              <a:rPr lang="en-ZA" i="1" dirty="0" smtClean="0"/>
              <a:t>furnace of affliction</a:t>
            </a:r>
            <a:r>
              <a:rPr lang="en-ZA" dirty="0" smtClean="0"/>
              <a:t>”. </a:t>
            </a:r>
          </a:p>
          <a:p>
            <a:r>
              <a:rPr lang="en-ZA" dirty="0" smtClean="0"/>
              <a:t>Moshe told the Children of </a:t>
            </a:r>
            <a:r>
              <a:rPr lang="en-ZA" dirty="0" err="1" smtClean="0"/>
              <a:t>Yisra‟el</a:t>
            </a:r>
            <a:r>
              <a:rPr lang="en-ZA" dirty="0" smtClean="0"/>
              <a:t> in </a:t>
            </a:r>
            <a:r>
              <a:rPr lang="en-US" b="1" i="1" dirty="0" smtClean="0">
                <a:solidFill>
                  <a:srgbClr val="004821"/>
                </a:solidFill>
              </a:rPr>
              <a:t>Deuteronomy 4:20: </a:t>
            </a:r>
            <a:r>
              <a:rPr lang="en-ZA" i="1" dirty="0" smtClean="0">
                <a:solidFill>
                  <a:srgbClr val="004821"/>
                </a:solidFill>
              </a:rPr>
              <a:t>“But </a:t>
            </a:r>
            <a:r>
              <a:rPr lang="he-IL" i="1" dirty="0" smtClean="0">
                <a:solidFill>
                  <a:srgbClr val="004821"/>
                </a:solidFill>
              </a:rPr>
              <a:t>יהוה</a:t>
            </a:r>
            <a:r>
              <a:rPr lang="en-ZA" i="1" dirty="0" smtClean="0">
                <a:solidFill>
                  <a:srgbClr val="004821"/>
                </a:solidFill>
              </a:rPr>
              <a:t> has taken you and brought you out of the iron furnace, out of </a:t>
            </a:r>
            <a:r>
              <a:rPr lang="en-ZA" i="1" dirty="0" err="1" smtClean="0">
                <a:solidFill>
                  <a:srgbClr val="004821"/>
                </a:solidFill>
              </a:rPr>
              <a:t>Mitsrayim</a:t>
            </a:r>
            <a:r>
              <a:rPr lang="en-ZA" i="1" dirty="0" smtClean="0">
                <a:solidFill>
                  <a:srgbClr val="004821"/>
                </a:solidFill>
              </a:rPr>
              <a:t>, to be His people, an inheritance, as it is today. </a:t>
            </a:r>
            <a:endParaRPr lang="en-US" i="1" dirty="0" smtClean="0">
              <a:solidFill>
                <a:srgbClr val="004821"/>
              </a:solidFill>
            </a:endParaRPr>
          </a:p>
          <a:p>
            <a:r>
              <a:rPr lang="en-ZA" i="1" dirty="0" smtClean="0"/>
              <a:t> </a:t>
            </a:r>
            <a:r>
              <a:rPr lang="en-ZA" dirty="0" smtClean="0"/>
              <a:t>And, in </a:t>
            </a:r>
            <a:r>
              <a:rPr lang="en-ZA" b="1" i="1" dirty="0" smtClean="0">
                <a:solidFill>
                  <a:srgbClr val="004821"/>
                </a:solidFill>
              </a:rPr>
              <a:t>Isaiah 48:10:</a:t>
            </a:r>
            <a:r>
              <a:rPr lang="en-ZA" i="1" dirty="0" smtClean="0">
                <a:solidFill>
                  <a:srgbClr val="004821"/>
                </a:solidFill>
              </a:rPr>
              <a:t> “See, I have refined you, but not as silver; I have chosen you in the furnace of affliction. </a:t>
            </a:r>
          </a:p>
          <a:p>
            <a:pPr lvl="0"/>
            <a:r>
              <a:rPr lang="en-ZA" dirty="0" smtClean="0"/>
              <a:t>This offering prepared in the oven or furnace represents the “</a:t>
            </a:r>
            <a:r>
              <a:rPr lang="en-ZA" i="1" dirty="0" smtClean="0"/>
              <a:t>Passover</a:t>
            </a:r>
            <a:r>
              <a:rPr lang="en-ZA" dirty="0" smtClean="0"/>
              <a:t>” as it refers to the “</a:t>
            </a:r>
            <a:r>
              <a:rPr lang="en-ZA" i="1" dirty="0" smtClean="0"/>
              <a:t>deliverance</a:t>
            </a:r>
            <a:r>
              <a:rPr lang="en-ZA" dirty="0" smtClean="0"/>
              <a:t>” out of Mitzrayim, the “</a:t>
            </a:r>
            <a:r>
              <a:rPr lang="en-ZA" i="1" dirty="0" smtClean="0"/>
              <a:t>furnace of affliction</a:t>
            </a:r>
            <a:r>
              <a:rPr lang="en-ZA" dirty="0" smtClean="0"/>
              <a:t>”, which took </a:t>
            </a:r>
            <a:r>
              <a:rPr lang="en-ZA" dirty="0" err="1" smtClean="0"/>
              <a:t>B’nei</a:t>
            </a:r>
            <a:r>
              <a:rPr lang="en-ZA" dirty="0" smtClean="0"/>
              <a:t> </a:t>
            </a:r>
            <a:r>
              <a:rPr lang="en-ZA" dirty="0" err="1" smtClean="0"/>
              <a:t>Yisra’el</a:t>
            </a:r>
            <a:r>
              <a:rPr lang="en-ZA" dirty="0" smtClean="0"/>
              <a:t> to Sinai. </a:t>
            </a:r>
          </a:p>
          <a:p>
            <a:r>
              <a:rPr lang="en-ZA" dirty="0" smtClean="0"/>
              <a:t>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28</a:t>
            </a:fld>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SECOND GRAIN OFFERING</a:t>
            </a:r>
            <a:endParaRPr lang="en-ZA" dirty="0"/>
          </a:p>
        </p:txBody>
      </p:sp>
      <p:sp>
        <p:nvSpPr>
          <p:cNvPr id="3" name="Content Placeholder 2"/>
          <p:cNvSpPr>
            <a:spLocks noGrp="1"/>
          </p:cNvSpPr>
          <p:nvPr>
            <p:ph idx="1"/>
          </p:nvPr>
        </p:nvSpPr>
        <p:spPr/>
        <p:txBody>
          <a:bodyPr>
            <a:normAutofit fontScale="92500" lnSpcReduction="20000"/>
          </a:bodyPr>
          <a:lstStyle/>
          <a:p>
            <a:pPr lvl="0"/>
            <a:r>
              <a:rPr lang="en-ZA" sz="2600" dirty="0" smtClean="0"/>
              <a:t>Second offering  comes from the Hebrew word for “</a:t>
            </a:r>
            <a:r>
              <a:rPr lang="en-ZA" sz="2600" i="1" dirty="0" smtClean="0"/>
              <a:t>griddle</a:t>
            </a:r>
            <a:r>
              <a:rPr lang="en-ZA" sz="2600" dirty="0" smtClean="0"/>
              <a:t>” is “</a:t>
            </a:r>
            <a:r>
              <a:rPr lang="en-ZA" sz="2600" i="1" dirty="0" err="1" smtClean="0"/>
              <a:t>machabat</a:t>
            </a:r>
            <a:r>
              <a:rPr lang="en-ZA" sz="2600" dirty="0" smtClean="0"/>
              <a:t>” (</a:t>
            </a:r>
            <a:r>
              <a:rPr lang="en-ZA" sz="2600" i="1" dirty="0" err="1" smtClean="0"/>
              <a:t>mem</a:t>
            </a:r>
            <a:r>
              <a:rPr lang="en-ZA" sz="2600" i="1" dirty="0" smtClean="0"/>
              <a:t>-</a:t>
            </a:r>
            <a:r>
              <a:rPr lang="en-ZA" sz="2600" i="1" dirty="0" err="1" smtClean="0"/>
              <a:t>chet</a:t>
            </a:r>
            <a:r>
              <a:rPr lang="en-ZA" sz="2600" i="1" dirty="0" smtClean="0"/>
              <a:t>-bet-</a:t>
            </a:r>
            <a:r>
              <a:rPr lang="en-ZA" sz="2600" i="1" dirty="0" err="1" smtClean="0"/>
              <a:t>tav</a:t>
            </a:r>
            <a:r>
              <a:rPr lang="en-ZA" sz="2600" dirty="0" smtClean="0"/>
              <a:t>) and comes from the word for “</a:t>
            </a:r>
            <a:r>
              <a:rPr lang="en-ZA" sz="2600" i="1" dirty="0" smtClean="0"/>
              <a:t>flat cakes</a:t>
            </a:r>
            <a:r>
              <a:rPr lang="en-ZA" sz="2600" dirty="0" smtClean="0"/>
              <a:t>”, “</a:t>
            </a:r>
            <a:r>
              <a:rPr lang="en-ZA" sz="2600" i="1" dirty="0" err="1" smtClean="0"/>
              <a:t>chabeth</a:t>
            </a:r>
            <a:r>
              <a:rPr lang="en-ZA" sz="2600" dirty="0" smtClean="0"/>
              <a:t>” which is from two roots, “</a:t>
            </a:r>
            <a:r>
              <a:rPr lang="en-ZA" sz="2600" i="1" dirty="0" err="1" smtClean="0"/>
              <a:t>chai</a:t>
            </a:r>
            <a:r>
              <a:rPr lang="en-ZA" sz="2600" dirty="0" smtClean="0"/>
              <a:t>” or “</a:t>
            </a:r>
            <a:r>
              <a:rPr lang="en-ZA" sz="2600" i="1" dirty="0" smtClean="0"/>
              <a:t>life</a:t>
            </a:r>
            <a:r>
              <a:rPr lang="en-ZA" sz="2600" dirty="0" smtClean="0"/>
              <a:t>” and “</a:t>
            </a:r>
            <a:r>
              <a:rPr lang="en-ZA" sz="2600" i="1" dirty="0" err="1" smtClean="0"/>
              <a:t>beit</a:t>
            </a:r>
            <a:r>
              <a:rPr lang="en-ZA" sz="2600" dirty="0" smtClean="0"/>
              <a:t>” or “</a:t>
            </a:r>
            <a:r>
              <a:rPr lang="en-ZA" sz="2600" i="1" dirty="0" smtClean="0"/>
              <a:t>house</a:t>
            </a:r>
            <a:r>
              <a:rPr lang="en-ZA" sz="2600" dirty="0" smtClean="0"/>
              <a:t>” or “</a:t>
            </a:r>
            <a:r>
              <a:rPr lang="en-ZA" sz="2600" i="1" dirty="0" smtClean="0"/>
              <a:t>dwelling</a:t>
            </a:r>
            <a:r>
              <a:rPr lang="en-ZA" sz="2600" dirty="0" smtClean="0"/>
              <a:t>”. Notice that this grain offering is first mixed with oil, then divided into bits and then has oil poured on it. Why double oil? What is this a picture of? If oil is the </a:t>
            </a:r>
            <a:r>
              <a:rPr lang="en-ZA" sz="2600" dirty="0" err="1" smtClean="0"/>
              <a:t>Ruach</a:t>
            </a:r>
            <a:r>
              <a:rPr lang="en-ZA" sz="2600" dirty="0" smtClean="0"/>
              <a:t>, then there are two outpourings; One at “</a:t>
            </a:r>
            <a:r>
              <a:rPr lang="en-ZA" sz="2600" i="1" dirty="0" err="1" smtClean="0"/>
              <a:t>Shavu’ot</a:t>
            </a:r>
            <a:r>
              <a:rPr lang="en-ZA" sz="2600" dirty="0" smtClean="0"/>
              <a:t>” in Acts Chapter 2 and the one in the latter days, as </a:t>
            </a:r>
            <a:r>
              <a:rPr lang="en-ZA" sz="2600" dirty="0" err="1" smtClean="0"/>
              <a:t>Kepha</a:t>
            </a:r>
            <a:r>
              <a:rPr lang="en-ZA" sz="2600" dirty="0" smtClean="0"/>
              <a:t> spoke in Acts 2:16-21. </a:t>
            </a:r>
            <a:r>
              <a:rPr lang="en-ZA" sz="2600" i="1" dirty="0" smtClean="0"/>
              <a:t>“</a:t>
            </a:r>
            <a:r>
              <a:rPr lang="en-ZA" sz="2600" dirty="0" smtClean="0"/>
              <a:t>This “</a:t>
            </a:r>
            <a:r>
              <a:rPr lang="en-ZA" sz="2600" i="1" dirty="0" smtClean="0"/>
              <a:t>grain offering</a:t>
            </a:r>
            <a:r>
              <a:rPr lang="en-ZA" sz="2600" dirty="0" smtClean="0"/>
              <a:t>” on the “</a:t>
            </a:r>
            <a:r>
              <a:rPr lang="en-ZA" sz="2600" i="1" dirty="0" smtClean="0"/>
              <a:t>griddle</a:t>
            </a:r>
            <a:r>
              <a:rPr lang="en-ZA" sz="2600" dirty="0" smtClean="0"/>
              <a:t>” represents </a:t>
            </a:r>
            <a:r>
              <a:rPr lang="en-ZA" sz="2600" dirty="0" err="1" smtClean="0"/>
              <a:t>Shavu’ot</a:t>
            </a:r>
            <a:r>
              <a:rPr lang="en-ZA" sz="2600" dirty="0" smtClean="0"/>
              <a:t> and brings together the giving of the Torah at Sinai and the outpouring of </a:t>
            </a:r>
            <a:r>
              <a:rPr lang="en-ZA" sz="2600" dirty="0" err="1" smtClean="0"/>
              <a:t>Ruach</a:t>
            </a:r>
            <a:r>
              <a:rPr lang="en-ZA" sz="2600" dirty="0" smtClean="0"/>
              <a:t> </a:t>
            </a:r>
            <a:r>
              <a:rPr lang="en-ZA" sz="2600" dirty="0" err="1" smtClean="0"/>
              <a:t>HaKodesh</a:t>
            </a:r>
            <a:r>
              <a:rPr lang="en-ZA" sz="2600" dirty="0" smtClean="0"/>
              <a:t>. </a:t>
            </a:r>
          </a:p>
          <a:p>
            <a:pPr lvl="0"/>
            <a:r>
              <a:rPr lang="en-ZA" sz="2600" dirty="0" smtClean="0"/>
              <a:t>Notice how it says that this offering is to be divided into bits before the oil is poured upon it. This is why The Spirit gave diverse tongues to the </a:t>
            </a:r>
            <a:r>
              <a:rPr lang="en-ZA" sz="2600" dirty="0" err="1" smtClean="0"/>
              <a:t>talmidim</a:t>
            </a:r>
            <a:r>
              <a:rPr lang="en-ZA" sz="2600" dirty="0" smtClean="0"/>
              <a:t>; in order for this divided grain offering to hear and understand, and then believe. This is our “</a:t>
            </a:r>
            <a:r>
              <a:rPr lang="en-ZA" sz="2600" i="1" dirty="0" smtClean="0"/>
              <a:t>Deliverance</a:t>
            </a:r>
            <a:r>
              <a:rPr lang="en-ZA" sz="2600" dirty="0" smtClean="0"/>
              <a:t>” by the blood of Yahshua and the working out of our Salvation in fear and trembling through our return to Torah</a:t>
            </a:r>
            <a:r>
              <a:rPr lang="en-ZA" dirty="0" smtClean="0"/>
              <a:t>.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THIRD GRAIN OFFERING</a:t>
            </a:r>
            <a:endParaRPr lang="en-ZA" dirty="0"/>
          </a:p>
        </p:txBody>
      </p:sp>
      <p:sp>
        <p:nvSpPr>
          <p:cNvPr id="3" name="Content Placeholder 2"/>
          <p:cNvSpPr>
            <a:spLocks noGrp="1"/>
          </p:cNvSpPr>
          <p:nvPr>
            <p:ph idx="1"/>
          </p:nvPr>
        </p:nvSpPr>
        <p:spPr/>
        <p:txBody>
          <a:bodyPr>
            <a:normAutofit fontScale="25000" lnSpcReduction="20000"/>
          </a:bodyPr>
          <a:lstStyle/>
          <a:p>
            <a:r>
              <a:rPr lang="en-ZA" sz="9600" dirty="0" smtClean="0"/>
              <a:t>The offering prepared in the “</a:t>
            </a:r>
            <a:r>
              <a:rPr lang="en-ZA" sz="9600" i="1" dirty="0" smtClean="0"/>
              <a:t>stewing pot</a:t>
            </a:r>
            <a:r>
              <a:rPr lang="en-ZA" sz="9600" dirty="0" smtClean="0"/>
              <a:t>”. The Hebrew word here is “</a:t>
            </a:r>
            <a:r>
              <a:rPr lang="en-ZA" sz="9600" i="1" dirty="0" err="1" smtClean="0"/>
              <a:t>marcheshet</a:t>
            </a:r>
            <a:r>
              <a:rPr lang="en-ZA" sz="9600" dirty="0" smtClean="0"/>
              <a:t>” (</a:t>
            </a:r>
            <a:r>
              <a:rPr lang="en-ZA" sz="9600" i="1" dirty="0" err="1" smtClean="0"/>
              <a:t>mem</a:t>
            </a:r>
            <a:r>
              <a:rPr lang="en-ZA" sz="9600" i="1" dirty="0" smtClean="0"/>
              <a:t>-</a:t>
            </a:r>
            <a:r>
              <a:rPr lang="en-ZA" sz="9600" i="1" dirty="0" err="1" smtClean="0"/>
              <a:t>reish</a:t>
            </a:r>
            <a:r>
              <a:rPr lang="en-ZA" sz="9600" i="1" dirty="0" smtClean="0"/>
              <a:t>-</a:t>
            </a:r>
            <a:r>
              <a:rPr lang="en-ZA" sz="9600" i="1" dirty="0" err="1" smtClean="0"/>
              <a:t>chet</a:t>
            </a:r>
            <a:r>
              <a:rPr lang="en-ZA" sz="9600" i="1" dirty="0" smtClean="0"/>
              <a:t>-shin-</a:t>
            </a:r>
            <a:r>
              <a:rPr lang="en-ZA" sz="9600" i="1" dirty="0" err="1" smtClean="0"/>
              <a:t>tav</a:t>
            </a:r>
            <a:r>
              <a:rPr lang="en-ZA" sz="9600" dirty="0" smtClean="0"/>
              <a:t>) which means “</a:t>
            </a:r>
            <a:r>
              <a:rPr lang="en-ZA" sz="9600" i="1" dirty="0" smtClean="0"/>
              <a:t>cauldron</a:t>
            </a:r>
            <a:r>
              <a:rPr lang="en-ZA" sz="9600" dirty="0" smtClean="0"/>
              <a:t>” and “</a:t>
            </a:r>
            <a:r>
              <a:rPr lang="en-ZA" sz="9600" i="1" dirty="0" smtClean="0"/>
              <a:t>boiling</a:t>
            </a:r>
            <a:r>
              <a:rPr lang="en-ZA" sz="9600" dirty="0" smtClean="0"/>
              <a:t>” or “</a:t>
            </a:r>
            <a:r>
              <a:rPr lang="en-ZA" sz="9600" i="1" dirty="0" smtClean="0"/>
              <a:t>refining pot</a:t>
            </a:r>
            <a:r>
              <a:rPr lang="en-ZA" sz="9600" dirty="0" smtClean="0"/>
              <a:t>” speaking of the very last days. </a:t>
            </a:r>
            <a:r>
              <a:rPr lang="en-US" sz="9600" dirty="0" smtClean="0">
                <a:solidFill>
                  <a:schemeClr val="accent3">
                    <a:lumMod val="50000"/>
                  </a:schemeClr>
                </a:solidFill>
              </a:rPr>
              <a:t>Zechariah</a:t>
            </a:r>
            <a:r>
              <a:rPr lang="en-ZA" sz="9600" dirty="0" smtClean="0"/>
              <a:t> the prophet wrote these words from </a:t>
            </a:r>
            <a:r>
              <a:rPr lang="he-IL" sz="9600" dirty="0" smtClean="0"/>
              <a:t>יהוה</a:t>
            </a:r>
            <a:r>
              <a:rPr lang="en-ZA" sz="9600" dirty="0" smtClean="0"/>
              <a:t> in </a:t>
            </a:r>
            <a:r>
              <a:rPr lang="en-ZA" sz="9600" i="1" dirty="0" smtClean="0">
                <a:solidFill>
                  <a:srgbClr val="004821"/>
                </a:solidFill>
              </a:rPr>
              <a:t>And it shall be throughout all the soil,” declares </a:t>
            </a:r>
            <a:r>
              <a:rPr lang="he-IL" sz="9600" i="1" dirty="0" smtClean="0">
                <a:solidFill>
                  <a:srgbClr val="004821"/>
                </a:solidFill>
              </a:rPr>
              <a:t>יהוה</a:t>
            </a:r>
            <a:r>
              <a:rPr lang="en-ZA" sz="9600" i="1" dirty="0" smtClean="0">
                <a:solidFill>
                  <a:srgbClr val="004821"/>
                </a:solidFill>
              </a:rPr>
              <a:t>, “that two thirds therein are cut off and die, and one third is left therein. “And I shall bring the third into fire, and refine them as silver is refined, and try them as gold is tried... </a:t>
            </a:r>
            <a:r>
              <a:rPr lang="en-US" sz="9600" b="1" i="1" dirty="0" smtClean="0">
                <a:solidFill>
                  <a:srgbClr val="004821"/>
                </a:solidFill>
              </a:rPr>
              <a:t>(Zechariah 13:8-9)</a:t>
            </a:r>
          </a:p>
          <a:p>
            <a:pPr lvl="0">
              <a:lnSpc>
                <a:spcPts val="2100"/>
              </a:lnSpc>
            </a:pPr>
            <a:r>
              <a:rPr lang="en-ZA" sz="9600" dirty="0" smtClean="0"/>
              <a:t>The word “</a:t>
            </a:r>
            <a:r>
              <a:rPr lang="en-ZA" sz="9600" i="1" dirty="0" err="1" smtClean="0"/>
              <a:t>nekhoshet</a:t>
            </a:r>
            <a:r>
              <a:rPr lang="en-ZA" sz="9600" dirty="0" smtClean="0"/>
              <a:t>”, means “</a:t>
            </a:r>
            <a:r>
              <a:rPr lang="en-ZA" sz="9600" i="1" dirty="0" smtClean="0"/>
              <a:t>copper</a:t>
            </a:r>
            <a:r>
              <a:rPr lang="en-ZA" sz="9600" dirty="0" smtClean="0"/>
              <a:t>” or “</a:t>
            </a:r>
            <a:r>
              <a:rPr lang="en-ZA" sz="9600" i="1" dirty="0" smtClean="0"/>
              <a:t>bronze</a:t>
            </a:r>
            <a:r>
              <a:rPr lang="en-ZA" sz="9600" dirty="0" smtClean="0"/>
              <a:t>”, that represents “</a:t>
            </a:r>
            <a:r>
              <a:rPr lang="en-ZA" sz="9600" i="1" dirty="0" smtClean="0"/>
              <a:t>harlotry</a:t>
            </a:r>
            <a:r>
              <a:rPr lang="en-ZA" sz="9600" dirty="0" smtClean="0"/>
              <a:t>” and/or “</a:t>
            </a:r>
            <a:r>
              <a:rPr lang="en-ZA" sz="9600" i="1" dirty="0" smtClean="0"/>
              <a:t>idolatry</a:t>
            </a:r>
            <a:r>
              <a:rPr lang="en-ZA" sz="9600" dirty="0" smtClean="0"/>
              <a:t>”; which is what is being refined out of the “</a:t>
            </a:r>
            <a:r>
              <a:rPr lang="en-ZA" sz="9600" i="1" dirty="0" smtClean="0"/>
              <a:t>grain offering</a:t>
            </a:r>
            <a:r>
              <a:rPr lang="en-ZA" sz="9600" dirty="0" smtClean="0"/>
              <a:t>” or “</a:t>
            </a:r>
            <a:r>
              <a:rPr lang="en-ZA" sz="9600" i="1" dirty="0" err="1" smtClean="0"/>
              <a:t>mincha</a:t>
            </a:r>
            <a:r>
              <a:rPr lang="en-ZA" sz="9600" dirty="0" smtClean="0"/>
              <a:t>”, as it is prepared. </a:t>
            </a:r>
          </a:p>
          <a:p>
            <a:pPr lvl="0">
              <a:lnSpc>
                <a:spcPts val="2100"/>
              </a:lnSpc>
            </a:pPr>
            <a:r>
              <a:rPr lang="en-ZA" sz="9600" dirty="0" smtClean="0"/>
              <a:t>Three times the prophet Isaiah talks about the future refining of </a:t>
            </a:r>
            <a:r>
              <a:rPr lang="en-ZA" sz="9600" dirty="0" err="1" smtClean="0"/>
              <a:t>B’nei</a:t>
            </a:r>
            <a:r>
              <a:rPr lang="en-ZA" sz="9600" dirty="0" smtClean="0"/>
              <a:t> </a:t>
            </a:r>
            <a:r>
              <a:rPr lang="en-ZA" sz="9600" dirty="0" err="1" smtClean="0"/>
              <a:t>Yisra’el</a:t>
            </a:r>
            <a:r>
              <a:rPr lang="en-ZA" sz="9600" dirty="0" smtClean="0"/>
              <a:t> in the same context as the “</a:t>
            </a:r>
            <a:r>
              <a:rPr lang="en-ZA" sz="9600" i="1" dirty="0" smtClean="0"/>
              <a:t>Ingathering of the exiles</a:t>
            </a:r>
            <a:r>
              <a:rPr lang="en-ZA" sz="9600" dirty="0" smtClean="0"/>
              <a:t>”. If we read a chapter on either side of chapter 25, you’ll see that there is no mistake when these things come about. This “</a:t>
            </a:r>
            <a:r>
              <a:rPr lang="en-ZA" sz="9600" i="1" dirty="0" smtClean="0"/>
              <a:t>grain offering</a:t>
            </a:r>
            <a:r>
              <a:rPr lang="en-ZA" sz="9600" dirty="0" smtClean="0"/>
              <a:t>” prepared in the refiner’s cauldron is speaking of the “</a:t>
            </a:r>
            <a:r>
              <a:rPr lang="en-ZA" sz="9600" i="1" dirty="0" smtClean="0"/>
              <a:t>deliverance</a:t>
            </a:r>
            <a:r>
              <a:rPr lang="en-ZA" sz="9600" dirty="0" smtClean="0"/>
              <a:t>” yet to come, at the “</a:t>
            </a:r>
            <a:r>
              <a:rPr lang="en-ZA" sz="9600" i="1" dirty="0" smtClean="0"/>
              <a:t>Feast of Ingathering</a:t>
            </a:r>
            <a:r>
              <a:rPr lang="en-ZA" sz="9600" dirty="0" smtClean="0"/>
              <a:t>”, “</a:t>
            </a:r>
            <a:r>
              <a:rPr lang="en-ZA" sz="9600" i="1" dirty="0" err="1" smtClean="0"/>
              <a:t>Sukkot</a:t>
            </a:r>
            <a:r>
              <a:rPr lang="en-ZA" sz="9600" dirty="0" smtClean="0"/>
              <a:t>”, the third pilgrimage feast. </a:t>
            </a:r>
          </a:p>
          <a:p>
            <a:r>
              <a:rPr lang="en-ZA" dirty="0" smtClean="0"/>
              <a:t>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30</a:t>
            </a:fld>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GRAIN OFFERINGS</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Are there three grain offerings here, or just one? Where are these offerings prepared? At home? At the altar of Elohim? </a:t>
            </a:r>
          </a:p>
          <a:p>
            <a:pPr>
              <a:lnSpc>
                <a:spcPts val="2100"/>
              </a:lnSpc>
            </a:pPr>
            <a:r>
              <a:rPr lang="en-ZA" dirty="0" smtClean="0"/>
              <a:t>We need to understand that these offerings are prepared, “</a:t>
            </a:r>
            <a:r>
              <a:rPr lang="en-ZA" i="1" dirty="0" smtClean="0"/>
              <a:t>cooked</a:t>
            </a:r>
            <a:r>
              <a:rPr lang="en-ZA" dirty="0" smtClean="0"/>
              <a:t>” or “</a:t>
            </a:r>
            <a:r>
              <a:rPr lang="en-ZA" i="1" dirty="0" smtClean="0"/>
              <a:t>baked</a:t>
            </a:r>
            <a:r>
              <a:rPr lang="en-ZA" dirty="0" smtClean="0"/>
              <a:t>”, in our dwellings, homes and communities. We make them and prepare them ourselves and then bring them to the priest and before </a:t>
            </a:r>
            <a:r>
              <a:rPr lang="he-IL" dirty="0" smtClean="0"/>
              <a:t>יהוה</a:t>
            </a:r>
            <a:r>
              <a:rPr lang="en-ZA" dirty="0" smtClean="0"/>
              <a:t>. These represent three periods in history and the “</a:t>
            </a:r>
            <a:r>
              <a:rPr lang="en-ZA" i="1" dirty="0" smtClean="0"/>
              <a:t>appointed seasons</a:t>
            </a:r>
            <a:r>
              <a:rPr lang="en-ZA" dirty="0" smtClean="0"/>
              <a:t>” or “</a:t>
            </a:r>
            <a:r>
              <a:rPr lang="en-ZA" i="1" dirty="0" err="1" smtClean="0"/>
              <a:t>Mo’edi</a:t>
            </a:r>
            <a:r>
              <a:rPr lang="en-ZA" dirty="0" smtClean="0"/>
              <a:t>” as we read earlier regarding the times of “</a:t>
            </a:r>
            <a:r>
              <a:rPr lang="en-ZA" i="1" dirty="0" smtClean="0"/>
              <a:t>deliverance</a:t>
            </a:r>
            <a:r>
              <a:rPr lang="en-ZA" dirty="0" smtClean="0"/>
              <a:t>”. </a:t>
            </a:r>
          </a:p>
          <a:p>
            <a:pPr algn="ctr">
              <a:lnSpc>
                <a:spcPts val="2100"/>
              </a:lnSpc>
            </a:pPr>
            <a:r>
              <a:rPr lang="en-ZA" i="1" dirty="0" smtClean="0">
                <a:solidFill>
                  <a:srgbClr val="004821"/>
                </a:solidFill>
              </a:rPr>
              <a:t>“Three times a year all your males appear before </a:t>
            </a:r>
            <a:r>
              <a:rPr lang="he-IL" i="1" dirty="0" smtClean="0">
                <a:solidFill>
                  <a:srgbClr val="004821"/>
                </a:solidFill>
              </a:rPr>
              <a:t>יהוה</a:t>
            </a:r>
            <a:r>
              <a:rPr lang="en-ZA" i="1" dirty="0" smtClean="0">
                <a:solidFill>
                  <a:srgbClr val="004821"/>
                </a:solidFill>
              </a:rPr>
              <a:t> your Elohim in the place which He chooses: at the Festival of Unleavened Bread, and at the Festival of Weeks, and at the Festival of Booths. And none should appear before </a:t>
            </a:r>
            <a:r>
              <a:rPr lang="he-IL" i="1" dirty="0" smtClean="0">
                <a:solidFill>
                  <a:srgbClr val="004821"/>
                </a:solidFill>
              </a:rPr>
              <a:t>יהוה</a:t>
            </a:r>
            <a:r>
              <a:rPr lang="en-ZA" i="1" dirty="0" smtClean="0">
                <a:solidFill>
                  <a:srgbClr val="004821"/>
                </a:solidFill>
              </a:rPr>
              <a:t> empty-handed, but each one with the gift of his hand, according to the blessing of </a:t>
            </a:r>
            <a:r>
              <a:rPr lang="he-IL" i="1" dirty="0" smtClean="0">
                <a:solidFill>
                  <a:srgbClr val="004821"/>
                </a:solidFill>
              </a:rPr>
              <a:t>יהוה</a:t>
            </a:r>
            <a:r>
              <a:rPr lang="en-ZA" i="1" dirty="0" smtClean="0">
                <a:solidFill>
                  <a:srgbClr val="004821"/>
                </a:solidFill>
              </a:rPr>
              <a:t> your Elohim which He has given you. </a:t>
            </a:r>
            <a:r>
              <a:rPr lang="en-US" b="1" i="1" dirty="0" smtClean="0">
                <a:solidFill>
                  <a:srgbClr val="004821"/>
                </a:solidFill>
              </a:rPr>
              <a:t>(Deuteronomy 16:16-17)</a:t>
            </a:r>
          </a:p>
          <a:p>
            <a:pPr>
              <a:lnSpc>
                <a:spcPts val="2100"/>
              </a:lnSpc>
            </a:pPr>
            <a:r>
              <a:rPr lang="en-ZA" dirty="0" smtClean="0"/>
              <a:t>This command went beyond just silver or money. It included the “</a:t>
            </a:r>
            <a:r>
              <a:rPr lang="en-ZA" i="1" dirty="0" err="1" smtClean="0"/>
              <a:t>mincha</a:t>
            </a:r>
            <a:r>
              <a:rPr lang="en-ZA" dirty="0" smtClean="0"/>
              <a:t>” or “</a:t>
            </a:r>
            <a:r>
              <a:rPr lang="en-ZA" i="1" dirty="0" smtClean="0"/>
              <a:t>grain offering</a:t>
            </a:r>
            <a:r>
              <a:rPr lang="en-ZA" dirty="0" smtClean="0"/>
              <a:t>” from the home, </a:t>
            </a:r>
            <a:r>
              <a:rPr lang="en-ZA" dirty="0" err="1" smtClean="0"/>
              <a:t>It‟s</a:t>
            </a:r>
            <a:r>
              <a:rPr lang="en-ZA" dirty="0" smtClean="0"/>
              <a:t> about coming before Elohim with the “</a:t>
            </a:r>
            <a:r>
              <a:rPr lang="en-ZA" i="1" dirty="0" err="1" smtClean="0"/>
              <a:t>yakrib</a:t>
            </a:r>
            <a:r>
              <a:rPr lang="en-ZA" i="1" dirty="0" smtClean="0"/>
              <a:t> </a:t>
            </a:r>
            <a:r>
              <a:rPr lang="en-ZA" i="1" dirty="0" err="1" smtClean="0"/>
              <a:t>mikem</a:t>
            </a:r>
            <a:r>
              <a:rPr lang="en-ZA" dirty="0" smtClean="0"/>
              <a:t>”, the “</a:t>
            </a:r>
            <a:r>
              <a:rPr lang="en-ZA" i="1" dirty="0" smtClean="0"/>
              <a:t>offering of you</a:t>
            </a:r>
            <a:r>
              <a:rPr lang="en-ZA" dirty="0" smtClean="0"/>
              <a:t>”. </a:t>
            </a:r>
          </a:p>
          <a:p>
            <a:pPr lvl="0"/>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YESHUA</a:t>
            </a:r>
            <a:endParaRPr lang="en-ZA" dirty="0"/>
          </a:p>
        </p:txBody>
      </p:sp>
      <p:sp>
        <p:nvSpPr>
          <p:cNvPr id="3" name="Content Placeholder 2"/>
          <p:cNvSpPr>
            <a:spLocks noGrp="1"/>
          </p:cNvSpPr>
          <p:nvPr>
            <p:ph idx="1"/>
          </p:nvPr>
        </p:nvSpPr>
        <p:spPr/>
        <p:txBody>
          <a:bodyPr>
            <a:normAutofit/>
          </a:bodyPr>
          <a:lstStyle/>
          <a:p>
            <a:r>
              <a:rPr lang="en-ZA" dirty="0" smtClean="0"/>
              <a:t>There were different ways of preparing the </a:t>
            </a:r>
            <a:r>
              <a:rPr lang="en-ZA" i="1" dirty="0" err="1" smtClean="0"/>
              <a:t>minchah</a:t>
            </a:r>
            <a:r>
              <a:rPr lang="en-ZA" dirty="0" smtClean="0"/>
              <a:t>. First, as an unleavened cake baked in the oven as a cake or wafer and, second, prepared over the fire in a griddle then “broken” in pieces (representing </a:t>
            </a:r>
            <a:r>
              <a:rPr lang="en-ZA" dirty="0" err="1" smtClean="0"/>
              <a:t>Yeshua’s</a:t>
            </a:r>
            <a:r>
              <a:rPr lang="en-ZA" dirty="0" smtClean="0"/>
              <a:t> body that was broken for us). The third manner was to cook it in a pan.</a:t>
            </a:r>
          </a:p>
          <a:p>
            <a:pPr algn="ctr"/>
            <a:r>
              <a:rPr lang="en-ZA" i="1" dirty="0" smtClean="0">
                <a:solidFill>
                  <a:srgbClr val="004821"/>
                </a:solidFill>
              </a:rPr>
              <a:t>But He was pierced for our transgressions, He was crushed for our </a:t>
            </a:r>
            <a:r>
              <a:rPr lang="en-ZA" i="1" dirty="0" err="1" smtClean="0">
                <a:solidFill>
                  <a:srgbClr val="004821"/>
                </a:solidFill>
              </a:rPr>
              <a:t>crookednesses</a:t>
            </a:r>
            <a:r>
              <a:rPr lang="en-ZA" i="1" dirty="0" smtClean="0">
                <a:solidFill>
                  <a:srgbClr val="004821"/>
                </a:solidFill>
              </a:rPr>
              <a:t>. The chastisement for our peace was upon Him, and by His stripes we are healed</a:t>
            </a:r>
            <a:r>
              <a:rPr lang="en-ZA" b="1" i="1" dirty="0" smtClean="0">
                <a:solidFill>
                  <a:srgbClr val="004821"/>
                </a:solidFill>
              </a:rPr>
              <a:t>. (Isaiah 53:5)</a:t>
            </a:r>
          </a:p>
          <a:p>
            <a:r>
              <a:rPr lang="en-ZA" dirty="0" smtClean="0"/>
              <a:t>As Yeshua gave up his body we are give up our bodies:  </a:t>
            </a:r>
          </a:p>
          <a:p>
            <a:pPr algn="ctr"/>
            <a:r>
              <a:rPr lang="en-ZA" i="1" dirty="0" smtClean="0">
                <a:solidFill>
                  <a:srgbClr val="004821"/>
                </a:solidFill>
              </a:rPr>
              <a:t>And taking bread, giving thanks, He broke it and gave it to them, saying, “This is My body which is given for you, do this in remembrance of Me.” </a:t>
            </a:r>
            <a:r>
              <a:rPr lang="en-ZA" b="1" i="1" dirty="0" smtClean="0">
                <a:solidFill>
                  <a:srgbClr val="004821"/>
                </a:solidFill>
              </a:rPr>
              <a:t>(Luke 22:19)</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PURE AND HOLY </a:t>
            </a:r>
            <a:endParaRPr lang="en-ZA" dirty="0"/>
          </a:p>
        </p:txBody>
      </p:sp>
      <p:sp>
        <p:nvSpPr>
          <p:cNvPr id="3" name="Content Placeholder 2"/>
          <p:cNvSpPr>
            <a:spLocks noGrp="1"/>
          </p:cNvSpPr>
          <p:nvPr>
            <p:ph idx="1"/>
          </p:nvPr>
        </p:nvSpPr>
        <p:spPr/>
        <p:txBody>
          <a:bodyPr>
            <a:normAutofit/>
          </a:bodyPr>
          <a:lstStyle/>
          <a:p>
            <a:r>
              <a:rPr lang="en-ZA" dirty="0" smtClean="0"/>
              <a:t>“</a:t>
            </a:r>
            <a:r>
              <a:rPr lang="en-ZA" i="1" dirty="0" err="1" smtClean="0"/>
              <a:t>Solet</a:t>
            </a:r>
            <a:r>
              <a:rPr lang="en-ZA" dirty="0" smtClean="0"/>
              <a:t>” oil is then poured over it, it is anointed. </a:t>
            </a:r>
          </a:p>
          <a:p>
            <a:r>
              <a:rPr lang="en-ZA" dirty="0" smtClean="0"/>
              <a:t>“</a:t>
            </a:r>
            <a:r>
              <a:rPr lang="en-ZA" i="1" dirty="0" smtClean="0"/>
              <a:t>Frankincense</a:t>
            </a:r>
            <a:r>
              <a:rPr lang="en-ZA" dirty="0" smtClean="0"/>
              <a:t>” is put in it. The word for “</a:t>
            </a:r>
            <a:r>
              <a:rPr lang="en-ZA" i="1" dirty="0" smtClean="0"/>
              <a:t>frankincense</a:t>
            </a:r>
            <a:r>
              <a:rPr lang="en-ZA" dirty="0" smtClean="0"/>
              <a:t>”” is “</a:t>
            </a:r>
            <a:r>
              <a:rPr lang="en-ZA" i="1" dirty="0" err="1" smtClean="0"/>
              <a:t>lebanah</a:t>
            </a:r>
            <a:r>
              <a:rPr lang="en-ZA" dirty="0" smtClean="0"/>
              <a:t>” which comes from the root “</a:t>
            </a:r>
            <a:r>
              <a:rPr lang="en-ZA" i="1" dirty="0" err="1" smtClean="0"/>
              <a:t>laban</a:t>
            </a:r>
            <a:r>
              <a:rPr lang="en-ZA" dirty="0" smtClean="0"/>
              <a:t>” or “</a:t>
            </a:r>
            <a:r>
              <a:rPr lang="en-ZA" i="1" dirty="0" smtClean="0"/>
              <a:t>white</a:t>
            </a:r>
            <a:r>
              <a:rPr lang="en-ZA" dirty="0" smtClean="0"/>
              <a:t>”. </a:t>
            </a:r>
            <a:r>
              <a:rPr lang="en-ZA" dirty="0" err="1" smtClean="0"/>
              <a:t>Lebanah</a:t>
            </a:r>
            <a:r>
              <a:rPr lang="en-ZA" dirty="0" smtClean="0"/>
              <a:t> (</a:t>
            </a:r>
            <a:r>
              <a:rPr lang="en-ZA" i="1" dirty="0" smtClean="0"/>
              <a:t>frankincense</a:t>
            </a:r>
            <a:r>
              <a:rPr lang="en-ZA" dirty="0" smtClean="0"/>
              <a:t>) is a pure sweet smelling substance that is a key ingredient in the Set-apart (</a:t>
            </a:r>
            <a:r>
              <a:rPr lang="en-ZA" i="1" dirty="0" err="1" smtClean="0"/>
              <a:t>kadosh</a:t>
            </a:r>
            <a:r>
              <a:rPr lang="en-ZA" dirty="0" smtClean="0"/>
              <a:t>) incense that is burned before </a:t>
            </a:r>
            <a:r>
              <a:rPr lang="he-IL" dirty="0" smtClean="0"/>
              <a:t>יהוה</a:t>
            </a:r>
            <a:r>
              <a:rPr lang="en-ZA" dirty="0" smtClean="0"/>
              <a:t>. </a:t>
            </a:r>
          </a:p>
          <a:p>
            <a:r>
              <a:rPr lang="en-ZA" dirty="0" smtClean="0"/>
              <a:t>In other words, when we come before Him, offering ourselves to our Elohim, we set ourselves apart; we make ourselves ready, with our inner man exposed, anointed and white or pure. </a:t>
            </a:r>
            <a:r>
              <a:rPr lang="he-IL" dirty="0" smtClean="0"/>
              <a:t>יהוה</a:t>
            </a:r>
            <a:r>
              <a:rPr lang="en-ZA" dirty="0" smtClean="0"/>
              <a:t> indeed completes this process in us. But we are to separate ourselves from that which defiles us. </a:t>
            </a:r>
          </a:p>
          <a:p>
            <a:pPr algn="ctr"/>
            <a:r>
              <a:rPr lang="en-ZA" i="1" dirty="0" smtClean="0">
                <a:solidFill>
                  <a:srgbClr val="004821"/>
                </a:solidFill>
              </a:rPr>
              <a:t>I call upon you, therefore, brothers, through the compassion of Elohim, to present your bodies a living offering – set-apart, well-pleasing to Elohim – your reasonable worship. </a:t>
            </a:r>
            <a:r>
              <a:rPr lang="en-ZA" b="1" i="1" dirty="0" smtClean="0">
                <a:solidFill>
                  <a:srgbClr val="004821"/>
                </a:solidFill>
              </a:rPr>
              <a:t>(Romans 12:1)</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NO LEAVEN</a:t>
            </a:r>
            <a:endParaRPr lang="en-ZA" dirty="0"/>
          </a:p>
        </p:txBody>
      </p:sp>
      <p:sp>
        <p:nvSpPr>
          <p:cNvPr id="3" name="Content Placeholder 2"/>
          <p:cNvSpPr>
            <a:spLocks noGrp="1"/>
          </p:cNvSpPr>
          <p:nvPr>
            <p:ph idx="1"/>
          </p:nvPr>
        </p:nvSpPr>
        <p:spPr>
          <a:xfrm>
            <a:off x="323528" y="1600200"/>
            <a:ext cx="8496944" cy="5257800"/>
          </a:xfrm>
        </p:spPr>
        <p:txBody>
          <a:bodyPr>
            <a:normAutofit fontScale="25000" lnSpcReduction="20000"/>
          </a:bodyPr>
          <a:lstStyle/>
          <a:p>
            <a:pPr algn="ctr"/>
            <a:r>
              <a:rPr lang="en-ZA" sz="9600" i="1" dirty="0" smtClean="0">
                <a:solidFill>
                  <a:srgbClr val="004821"/>
                </a:solidFill>
              </a:rPr>
              <a:t>‘No grain offering which you bring to </a:t>
            </a:r>
            <a:r>
              <a:rPr lang="he-IL" sz="9600" i="1" dirty="0" smtClean="0">
                <a:solidFill>
                  <a:srgbClr val="004821"/>
                </a:solidFill>
              </a:rPr>
              <a:t>יהוה</a:t>
            </a:r>
            <a:r>
              <a:rPr lang="en-ZA" sz="9600" i="1" dirty="0" smtClean="0">
                <a:solidFill>
                  <a:srgbClr val="004821"/>
                </a:solidFill>
              </a:rPr>
              <a:t> is made with leaven, for you do not burn any leaven or any honey in an offering to </a:t>
            </a:r>
            <a:r>
              <a:rPr lang="he-IL" sz="9600" i="1" dirty="0" smtClean="0">
                <a:solidFill>
                  <a:srgbClr val="004821"/>
                </a:solidFill>
              </a:rPr>
              <a:t>יהוה</a:t>
            </a:r>
            <a:r>
              <a:rPr lang="en-US" sz="9600" i="1" dirty="0" smtClean="0">
                <a:solidFill>
                  <a:srgbClr val="004821"/>
                </a:solidFill>
              </a:rPr>
              <a:t> made by fire. </a:t>
            </a:r>
            <a:r>
              <a:rPr lang="en-US" sz="9600" b="1" i="1" dirty="0" smtClean="0">
                <a:solidFill>
                  <a:srgbClr val="004821"/>
                </a:solidFill>
              </a:rPr>
              <a:t>(Leviticus 2:11)</a:t>
            </a:r>
          </a:p>
          <a:p>
            <a:pPr>
              <a:lnSpc>
                <a:spcPts val="2100"/>
              </a:lnSpc>
            </a:pPr>
            <a:r>
              <a:rPr lang="en-ZA" sz="9600" dirty="0" smtClean="0"/>
              <a:t>When we make an offering of the “</a:t>
            </a:r>
            <a:r>
              <a:rPr lang="en-ZA" sz="9600" i="1" dirty="0" smtClean="0"/>
              <a:t>grain</a:t>
            </a:r>
            <a:r>
              <a:rPr lang="en-ZA" sz="9600" dirty="0" smtClean="0"/>
              <a:t>”, “</a:t>
            </a:r>
            <a:r>
              <a:rPr lang="en-ZA" sz="9600" i="1" dirty="0" smtClean="0"/>
              <a:t>ourselves</a:t>
            </a:r>
            <a:r>
              <a:rPr lang="en-ZA" sz="9600" dirty="0" smtClean="0"/>
              <a:t>” in “</a:t>
            </a:r>
            <a:r>
              <a:rPr lang="en-ZA" sz="9600" i="1" dirty="0" smtClean="0"/>
              <a:t>drawing near</a:t>
            </a:r>
            <a:r>
              <a:rPr lang="en-ZA" sz="9600" dirty="0" smtClean="0"/>
              <a:t>” to our Elohim, there cannot be sin in us. This reminds us that our deliverance is made complete in Yahshua. The Hebrew word for “</a:t>
            </a:r>
            <a:r>
              <a:rPr lang="en-ZA" sz="9600" i="1" dirty="0" smtClean="0"/>
              <a:t>honey</a:t>
            </a:r>
            <a:r>
              <a:rPr lang="en-ZA" sz="9600" dirty="0" smtClean="0"/>
              <a:t>” is “</a:t>
            </a:r>
            <a:r>
              <a:rPr lang="en-ZA" sz="9600" i="1" dirty="0" err="1" smtClean="0"/>
              <a:t>debash</a:t>
            </a:r>
            <a:r>
              <a:rPr lang="en-ZA" sz="9600" dirty="0" smtClean="0"/>
              <a:t>” (</a:t>
            </a:r>
            <a:r>
              <a:rPr lang="en-ZA" sz="9600" i="1" dirty="0" err="1" smtClean="0"/>
              <a:t>dalet</a:t>
            </a:r>
            <a:r>
              <a:rPr lang="en-ZA" sz="9600" i="1" dirty="0" smtClean="0"/>
              <a:t>-bet-shin</a:t>
            </a:r>
            <a:r>
              <a:rPr lang="en-ZA" sz="9600" dirty="0" smtClean="0"/>
              <a:t>) which is from “</a:t>
            </a:r>
            <a:r>
              <a:rPr lang="en-ZA" sz="9600" i="1" dirty="0" err="1" smtClean="0"/>
              <a:t>debor</a:t>
            </a:r>
            <a:r>
              <a:rPr lang="en-ZA" sz="9600" dirty="0" smtClean="0"/>
              <a:t>”, as in “</a:t>
            </a:r>
            <a:r>
              <a:rPr lang="en-ZA" sz="9600" i="1" dirty="0" smtClean="0"/>
              <a:t>Deborah</a:t>
            </a:r>
            <a:r>
              <a:rPr lang="en-ZA" sz="9600" dirty="0" smtClean="0"/>
              <a:t>” or “</a:t>
            </a:r>
            <a:r>
              <a:rPr lang="en-ZA" sz="9600" i="1" dirty="0" smtClean="0"/>
              <a:t>bee</a:t>
            </a:r>
            <a:r>
              <a:rPr lang="en-ZA" sz="9600" dirty="0" smtClean="0"/>
              <a:t>” and means also “</a:t>
            </a:r>
            <a:r>
              <a:rPr lang="en-ZA" sz="9600" i="1" dirty="0" smtClean="0"/>
              <a:t>that which is sweet</a:t>
            </a:r>
            <a:r>
              <a:rPr lang="en-ZA" sz="9600" dirty="0" smtClean="0"/>
              <a:t>”. “</a:t>
            </a:r>
            <a:r>
              <a:rPr lang="en-ZA" sz="9600" i="1" dirty="0" err="1" smtClean="0"/>
              <a:t>Debor</a:t>
            </a:r>
            <a:r>
              <a:rPr lang="en-ZA" sz="9600" dirty="0" smtClean="0"/>
              <a:t>” shares the same spelling as “</a:t>
            </a:r>
            <a:r>
              <a:rPr lang="en-ZA" sz="9600" i="1" dirty="0" smtClean="0"/>
              <a:t>debar</a:t>
            </a:r>
            <a:r>
              <a:rPr lang="en-ZA" sz="9600" dirty="0" smtClean="0"/>
              <a:t>” which means the “</a:t>
            </a:r>
            <a:r>
              <a:rPr lang="en-ZA" sz="9600" i="1" dirty="0" smtClean="0"/>
              <a:t>word</a:t>
            </a:r>
            <a:r>
              <a:rPr lang="en-ZA" sz="9600" dirty="0" smtClean="0"/>
              <a:t>”. In Hebrew thought, “</a:t>
            </a:r>
            <a:r>
              <a:rPr lang="en-ZA" sz="9600" i="1" dirty="0" smtClean="0"/>
              <a:t>honey</a:t>
            </a:r>
            <a:r>
              <a:rPr lang="en-ZA" sz="9600" dirty="0" smtClean="0"/>
              <a:t>” represents the “</a:t>
            </a:r>
            <a:r>
              <a:rPr lang="en-ZA" sz="9600" i="1" dirty="0" smtClean="0"/>
              <a:t>sweetness of the Word</a:t>
            </a:r>
            <a:r>
              <a:rPr lang="en-ZA" sz="9600" dirty="0" smtClean="0"/>
              <a:t>” of Elohim. This is a warning not to place “</a:t>
            </a:r>
            <a:r>
              <a:rPr lang="en-ZA" sz="9600" i="1" dirty="0" smtClean="0"/>
              <a:t>sin</a:t>
            </a:r>
            <a:r>
              <a:rPr lang="en-ZA" sz="9600" dirty="0" smtClean="0"/>
              <a:t>” and the “</a:t>
            </a:r>
            <a:r>
              <a:rPr lang="en-ZA" sz="9600" i="1" dirty="0" smtClean="0"/>
              <a:t>Word of </a:t>
            </a:r>
            <a:r>
              <a:rPr lang="he-IL" sz="9600" i="1" dirty="0" smtClean="0"/>
              <a:t>יהוה</a:t>
            </a:r>
            <a:r>
              <a:rPr lang="en-ZA" sz="9600" dirty="0" smtClean="0"/>
              <a:t>” upon the altar of our Elohim. </a:t>
            </a:r>
          </a:p>
          <a:p>
            <a:pPr algn="ctr"/>
            <a:r>
              <a:rPr lang="en-ZA" sz="9600" i="1" dirty="0" smtClean="0">
                <a:solidFill>
                  <a:srgbClr val="004821"/>
                </a:solidFill>
              </a:rPr>
              <a:t>For it is impossible for those who were once enlightened, and have tasted the heavenly gift, and have become partakers of the Set-apart Spirit, and have tasted the good Word of Elohim and the powers of the age to come, and fall away, to renew them again to repentance – having impaled for themselves the Son of Elohim again, and put Him to open shame</a:t>
            </a:r>
            <a:r>
              <a:rPr lang="en-ZA" sz="9600" b="1" i="1" dirty="0" smtClean="0">
                <a:solidFill>
                  <a:srgbClr val="004821"/>
                </a:solidFill>
              </a:rPr>
              <a:t>.</a:t>
            </a:r>
            <a:r>
              <a:rPr lang="en-ZA" sz="9600" b="1" i="1" baseline="30000" dirty="0" smtClean="0">
                <a:solidFill>
                  <a:srgbClr val="004821"/>
                </a:solidFill>
              </a:rPr>
              <a:t> </a:t>
            </a:r>
            <a:r>
              <a:rPr lang="en-ZA" sz="9600" b="1" i="1" dirty="0" smtClean="0">
                <a:solidFill>
                  <a:srgbClr val="004821"/>
                </a:solidFill>
              </a:rPr>
              <a:t>(Hebrews 6:4-6)</a:t>
            </a:r>
          </a:p>
          <a:p>
            <a:pPr algn="ctr"/>
            <a:endParaRPr lang="en-ZA" sz="800"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34</a:t>
            </a:fld>
            <a:endParaRPr lang="en-Z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COVENANT OF SALT</a:t>
            </a:r>
            <a:endParaRPr lang="en-ZA" dirty="0"/>
          </a:p>
        </p:txBody>
      </p:sp>
      <p:sp>
        <p:nvSpPr>
          <p:cNvPr id="3" name="Content Placeholder 2"/>
          <p:cNvSpPr>
            <a:spLocks noGrp="1"/>
          </p:cNvSpPr>
          <p:nvPr>
            <p:ph idx="1"/>
          </p:nvPr>
        </p:nvSpPr>
        <p:spPr/>
        <p:txBody>
          <a:bodyPr>
            <a:normAutofit fontScale="77500" lnSpcReduction="20000"/>
          </a:bodyPr>
          <a:lstStyle/>
          <a:p>
            <a:pPr algn="ctr"/>
            <a:r>
              <a:rPr lang="en-ZA" sz="3100" i="1" dirty="0" smtClean="0">
                <a:solidFill>
                  <a:srgbClr val="004821"/>
                </a:solidFill>
              </a:rPr>
              <a:t>‘And season with salt every offering of your grain offering, and do not allow the salt of the covenant of your Elohim to be lacking from your grain offering. With all your offerings you bring salt. </a:t>
            </a:r>
          </a:p>
          <a:p>
            <a:pPr algn="ctr"/>
            <a:r>
              <a:rPr lang="en-ZA" sz="3100" b="1" i="1" dirty="0" smtClean="0">
                <a:solidFill>
                  <a:srgbClr val="004821"/>
                </a:solidFill>
              </a:rPr>
              <a:t>(Leviticus 2:13)</a:t>
            </a:r>
          </a:p>
          <a:p>
            <a:r>
              <a:rPr lang="en-ZA" sz="3100" dirty="0" smtClean="0"/>
              <a:t>As Children of </a:t>
            </a:r>
            <a:r>
              <a:rPr lang="he-IL" sz="3100" dirty="0" smtClean="0"/>
              <a:t>יהוה</a:t>
            </a:r>
            <a:r>
              <a:rPr lang="en-ZA" sz="3100" dirty="0" smtClean="0"/>
              <a:t> we are joined to Him through a Covenant of Salt (Numbers 18:19; 2 Chronicles 13:5; Matthew 5:13). The term “</a:t>
            </a:r>
            <a:r>
              <a:rPr lang="en-ZA" sz="3100" i="1" dirty="0" smtClean="0"/>
              <a:t>Covenant of Salt</a:t>
            </a:r>
            <a:r>
              <a:rPr lang="en-ZA" sz="3100" dirty="0" smtClean="0"/>
              <a:t>” is indicative of the everlasting nature of the Covenant relationship between the children of salt, and their Creator </a:t>
            </a:r>
            <a:r>
              <a:rPr lang="he-IL" sz="3100" dirty="0" smtClean="0"/>
              <a:t>יהוה</a:t>
            </a:r>
            <a:r>
              <a:rPr lang="en-ZA" sz="3100" dirty="0" smtClean="0"/>
              <a:t>.</a:t>
            </a:r>
          </a:p>
          <a:p>
            <a:r>
              <a:rPr lang="en-ZA" sz="3100" dirty="0" smtClean="0"/>
              <a:t>It is </a:t>
            </a:r>
            <a:r>
              <a:rPr lang="he-IL" sz="3100" dirty="0" smtClean="0"/>
              <a:t>יהוה</a:t>
            </a:r>
            <a:r>
              <a:rPr lang="en-ZA" sz="3100" dirty="0" smtClean="0"/>
              <a:t>’s desire to be sealed with us in an eternal covenant relationship, seasoned with salt. At Hebrew weddings the Covenant of Salt is shared between the bride and the groom in response to the covenant they were making between each other held for them in eternity with </a:t>
            </a:r>
            <a:r>
              <a:rPr lang="he-IL" sz="3100" dirty="0" smtClean="0"/>
              <a:t>יהוה</a:t>
            </a:r>
            <a:r>
              <a:rPr lang="en-ZA" sz="3100" dirty="0" smtClean="0"/>
              <a:t>.</a:t>
            </a:r>
          </a:p>
          <a:p>
            <a:r>
              <a:rPr lang="en-ZA" sz="3100" dirty="0" smtClean="0"/>
              <a:t>Salt also symbolized hospitality. </a:t>
            </a:r>
            <a:r>
              <a:rPr lang="he-IL" sz="3100" dirty="0" smtClean="0"/>
              <a:t>יהוה</a:t>
            </a:r>
            <a:r>
              <a:rPr lang="en-ZA" sz="3100" dirty="0" smtClean="0"/>
              <a:t>’s people should be the world’s most hospitable people. </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SALT</a:t>
            </a:r>
            <a:endParaRPr lang="en-ZA" dirty="0"/>
          </a:p>
        </p:txBody>
      </p:sp>
      <p:sp>
        <p:nvSpPr>
          <p:cNvPr id="3" name="Content Placeholder 2"/>
          <p:cNvSpPr>
            <a:spLocks noGrp="1"/>
          </p:cNvSpPr>
          <p:nvPr>
            <p:ph idx="1"/>
          </p:nvPr>
        </p:nvSpPr>
        <p:spPr>
          <a:xfrm>
            <a:off x="395536" y="1600200"/>
            <a:ext cx="8352928" cy="5257800"/>
          </a:xfrm>
        </p:spPr>
        <p:txBody>
          <a:bodyPr>
            <a:normAutofit fontScale="25000" lnSpcReduction="20000"/>
          </a:bodyPr>
          <a:lstStyle/>
          <a:p>
            <a:pPr>
              <a:lnSpc>
                <a:spcPts val="2100"/>
              </a:lnSpc>
            </a:pPr>
            <a:r>
              <a:rPr lang="en-ZA" sz="9600" dirty="0" smtClean="0"/>
              <a:t>In the past, when you settled a dispute with your neighbour you would then invite the person into your home to share a dish of salt. Each of you would lick your finger, dip it in the salt and then eat the salt together. This was the symbol of friendship that healed the rift. This is why the offerings we make to Him are salted, to heal any innocent violation or offence we have made to </a:t>
            </a:r>
            <a:r>
              <a:rPr lang="he-IL" sz="9600" dirty="0" smtClean="0"/>
              <a:t>יהוה</a:t>
            </a:r>
            <a:r>
              <a:rPr lang="en-ZA" sz="9600" dirty="0" smtClean="0"/>
              <a:t> or our fellow man.</a:t>
            </a:r>
          </a:p>
          <a:p>
            <a:pPr>
              <a:lnSpc>
                <a:spcPts val="2100"/>
              </a:lnSpc>
            </a:pPr>
            <a:r>
              <a:rPr lang="en-ZA" sz="9600" dirty="0" smtClean="0"/>
              <a:t>Salt is a preservative that prevents decay and corruption. It is eternal, purifying, never changing, and abiding forever. Salt is the very symbol of </a:t>
            </a:r>
            <a:r>
              <a:rPr lang="he-IL" sz="9600" dirty="0" smtClean="0"/>
              <a:t>יהוה</a:t>
            </a:r>
            <a:r>
              <a:rPr lang="en-ZA" sz="9600" dirty="0" smtClean="0"/>
              <a:t>’s character and reliability His, faithfulness.</a:t>
            </a:r>
          </a:p>
          <a:p>
            <a:pPr>
              <a:lnSpc>
                <a:spcPts val="2100"/>
              </a:lnSpc>
            </a:pPr>
            <a:r>
              <a:rPr lang="en-ZA" sz="9600" dirty="0" smtClean="0"/>
              <a:t>Salt is pure, germs cannot live in it; in the same way, believers also are to be pure. Salt purifies; as such, believers are called to be the salt of the earth (Matthew 5:13). They purify the world by not accepting false philosophies, dishonest ways of doing business, selfish desires, etc. Salt added for the flavour and satisfaction of a meal represents how believers should add spiritual interest, hope and excitement to other people’s lives. Salt produces thirst; the believer should produce spiritual thirst in those around them.</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36</a:t>
            </a:fld>
            <a:endParaRPr lang="en-Z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 FOR US</a:t>
            </a:r>
            <a:endParaRPr lang="en-ZA" dirty="0"/>
          </a:p>
        </p:txBody>
      </p:sp>
      <p:sp>
        <p:nvSpPr>
          <p:cNvPr id="3" name="Content Placeholder 2"/>
          <p:cNvSpPr>
            <a:spLocks noGrp="1"/>
          </p:cNvSpPr>
          <p:nvPr>
            <p:ph idx="1"/>
          </p:nvPr>
        </p:nvSpPr>
        <p:spPr>
          <a:xfrm>
            <a:off x="251520" y="1600200"/>
            <a:ext cx="8640960" cy="5257800"/>
          </a:xfrm>
        </p:spPr>
        <p:txBody>
          <a:bodyPr>
            <a:normAutofit fontScale="40000" lnSpcReduction="20000"/>
          </a:bodyPr>
          <a:lstStyle/>
          <a:p>
            <a:pPr>
              <a:lnSpc>
                <a:spcPts val="2100"/>
              </a:lnSpc>
            </a:pPr>
            <a:r>
              <a:rPr lang="en-ZA" sz="6000" dirty="0" smtClean="0"/>
              <a:t>The qualities found in salt are the qualities found in the character and attitude of the priesthood, the bride of Yeshua.</a:t>
            </a:r>
          </a:p>
          <a:p>
            <a:pPr algn="ctr"/>
            <a:r>
              <a:rPr lang="en-ZA" sz="6000" i="1" dirty="0" smtClean="0">
                <a:solidFill>
                  <a:srgbClr val="004821"/>
                </a:solidFill>
              </a:rPr>
              <a:t>“You are the salt of the earth, but if the salt becomes tasteless, how shall it be seasoned? For it is no longer of any use but to be thrown out and to be trodden down by men.  </a:t>
            </a:r>
            <a:r>
              <a:rPr lang="en-ZA" sz="6000" b="1" i="1" dirty="0" smtClean="0">
                <a:solidFill>
                  <a:srgbClr val="004821"/>
                </a:solidFill>
              </a:rPr>
              <a:t>(Matthew 5:13)</a:t>
            </a:r>
          </a:p>
          <a:p>
            <a:pPr algn="ctr"/>
            <a:r>
              <a:rPr lang="en-ZA" sz="6000" i="1" dirty="0" smtClean="0">
                <a:solidFill>
                  <a:srgbClr val="004821"/>
                </a:solidFill>
              </a:rPr>
              <a:t>“For everyone shall be seasoned with fire, and every offering shall be seasoned with salt. “Salt is good, but if the salt becomes tasteless, how shall you season it? Have salt in yourselves, and be at peace among one another.” </a:t>
            </a:r>
            <a:r>
              <a:rPr lang="en-ZA" sz="6000" b="1" i="1" dirty="0" smtClean="0">
                <a:solidFill>
                  <a:srgbClr val="004821"/>
                </a:solidFill>
              </a:rPr>
              <a:t>(Mark 9:49-50)</a:t>
            </a:r>
          </a:p>
          <a:p>
            <a:pPr algn="ctr"/>
            <a:r>
              <a:rPr lang="en-ZA" sz="6000" i="1" dirty="0" smtClean="0">
                <a:solidFill>
                  <a:srgbClr val="004821"/>
                </a:solidFill>
              </a:rPr>
              <a:t>Let your word always be with favour, seasoned with salt, so that you know how you ought to answer each one. </a:t>
            </a:r>
            <a:r>
              <a:rPr lang="en-ZA" sz="6000" b="1" i="1" dirty="0" smtClean="0">
                <a:solidFill>
                  <a:srgbClr val="004821"/>
                </a:solidFill>
              </a:rPr>
              <a:t>(Colossians 4:6)</a:t>
            </a:r>
          </a:p>
          <a:p>
            <a:pPr>
              <a:lnSpc>
                <a:spcPts val="2100"/>
              </a:lnSpc>
            </a:pPr>
            <a:r>
              <a:rPr lang="en-ZA" sz="6000" dirty="0" smtClean="0"/>
              <a:t>Lack of salt in the diet leads to an energy graveyard; a month without salt and a person would die a slow agonizing death – you consider the (spiritual) analogy! Sodium regulates the passage of nutrients into the cells. Nutrients cannot enter your cells and you have malnutrition and exhaustion no matter how good your diet. Without Yahweh we are spiritually starved and morally exhausted.</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37</a:t>
            </a:fld>
            <a:endParaRPr lang="en-ZA"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SALT IS LIFE</a:t>
            </a:r>
            <a:endParaRPr lang="en-ZA" dirty="0"/>
          </a:p>
        </p:txBody>
      </p:sp>
      <p:sp>
        <p:nvSpPr>
          <p:cNvPr id="3" name="Content Placeholder 2"/>
          <p:cNvSpPr>
            <a:spLocks noGrp="1"/>
          </p:cNvSpPr>
          <p:nvPr>
            <p:ph idx="1"/>
          </p:nvPr>
        </p:nvSpPr>
        <p:spPr/>
        <p:txBody>
          <a:bodyPr>
            <a:normAutofit fontScale="92500" lnSpcReduction="20000"/>
          </a:bodyPr>
          <a:lstStyle/>
          <a:p>
            <a:r>
              <a:rPr lang="en-ZA" sz="2600" dirty="0" smtClean="0"/>
              <a:t>One of the best ways to maintain health is to replenish it with natural organic elements contained in </a:t>
            </a:r>
            <a:r>
              <a:rPr lang="en-ZA" sz="2600" i="1" dirty="0" smtClean="0"/>
              <a:t>real sea-salt or Himalayan salt</a:t>
            </a:r>
            <a:r>
              <a:rPr lang="en-ZA" sz="2600" dirty="0" smtClean="0"/>
              <a:t>, not synthetic substitutes. Without salt, we run out of electrolytes, and without electrolytes, our batteries die out. Just a </a:t>
            </a:r>
            <a:r>
              <a:rPr lang="en-ZA" sz="2600" i="1" dirty="0" smtClean="0"/>
              <a:t>small</a:t>
            </a:r>
            <a:r>
              <a:rPr lang="en-ZA" sz="2600" dirty="0" smtClean="0"/>
              <a:t> amount each day recharges the cells, and energizes the mind and body.</a:t>
            </a:r>
          </a:p>
          <a:p>
            <a:r>
              <a:rPr lang="en-ZA" sz="2600" b="1" dirty="0" smtClean="0">
                <a:solidFill>
                  <a:srgbClr val="C00000"/>
                </a:solidFill>
              </a:rPr>
              <a:t>Salt Baths: </a:t>
            </a:r>
            <a:r>
              <a:rPr lang="en-ZA" sz="2600" dirty="0" smtClean="0">
                <a:solidFill>
                  <a:srgbClr val="C00000"/>
                </a:solidFill>
              </a:rPr>
              <a:t>The antiseptic and hygienic healing powers of salt-water baths are well known from the ancient world to modern times. They are rich in minerals and microelements and have wonderful therapeutic properties. The healing properties include rehabilitating the skin, the immune system, circulatory system, respiratory system and much more. People come from all over the world to sit and enjoy the therapy that comes from the high content of salt from the Dead Sea. There are also therapeutic cosmetic companies who sell the mud and cosmetics made from the Dead Sea for their healing qualities.</a:t>
            </a:r>
          </a:p>
          <a:p>
            <a:endParaRPr lang="en-ZA" dirty="0" smtClean="0">
              <a:solidFill>
                <a:srgbClr val="C00000"/>
              </a:solidFill>
            </a:endParaRPr>
          </a:p>
          <a:p>
            <a:endParaRPr lang="en-ZA"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38</a:t>
            </a:fld>
            <a:endParaRPr lang="en-Z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PEACE OFFERING</a:t>
            </a:r>
            <a:endParaRPr lang="en-ZA" dirty="0"/>
          </a:p>
        </p:txBody>
      </p:sp>
      <p:sp>
        <p:nvSpPr>
          <p:cNvPr id="3" name="Content Placeholder 2"/>
          <p:cNvSpPr>
            <a:spLocks noGrp="1"/>
          </p:cNvSpPr>
          <p:nvPr>
            <p:ph idx="1"/>
          </p:nvPr>
        </p:nvSpPr>
        <p:spPr/>
        <p:txBody>
          <a:bodyPr>
            <a:normAutofit fontScale="85000" lnSpcReduction="10000"/>
          </a:bodyPr>
          <a:lstStyle/>
          <a:p>
            <a:pPr algn="ctr"/>
            <a:r>
              <a:rPr lang="en-ZA" sz="2800" i="1" dirty="0" smtClean="0">
                <a:solidFill>
                  <a:srgbClr val="004821"/>
                </a:solidFill>
              </a:rPr>
              <a:t>‘And if that which he presents is a peace offering, if he is bringing it of the herd, whether male or female, he brings a perfect one before </a:t>
            </a:r>
            <a:r>
              <a:rPr lang="he-IL" sz="2800" i="1" dirty="0" smtClean="0">
                <a:solidFill>
                  <a:srgbClr val="004821"/>
                </a:solidFill>
              </a:rPr>
              <a:t>יהוה</a:t>
            </a:r>
            <a:r>
              <a:rPr lang="en-ZA" sz="2800" i="1" dirty="0" smtClean="0">
                <a:solidFill>
                  <a:srgbClr val="004821"/>
                </a:solidFill>
              </a:rPr>
              <a:t>. ‘And he shall lay his hand on the head of his offering, and slaughter it at the door of the Tent of Meeting. And the sons of </a:t>
            </a:r>
            <a:r>
              <a:rPr lang="en-ZA" sz="2800" i="1" dirty="0" err="1" smtClean="0">
                <a:solidFill>
                  <a:srgbClr val="004821"/>
                </a:solidFill>
              </a:rPr>
              <a:t>Aharon</a:t>
            </a:r>
            <a:r>
              <a:rPr lang="en-ZA" sz="2800" i="1" dirty="0" smtClean="0">
                <a:solidFill>
                  <a:srgbClr val="004821"/>
                </a:solidFill>
              </a:rPr>
              <a:t>, the priests, shall sprinkle the blood on the altar all around. ‘And from the peace offering he shall bring an offering made by fire to </a:t>
            </a:r>
            <a:r>
              <a:rPr lang="he-IL" sz="2800" i="1" dirty="0" smtClean="0">
                <a:solidFill>
                  <a:srgbClr val="004821"/>
                </a:solidFill>
              </a:rPr>
              <a:t>יהוה</a:t>
            </a:r>
            <a:r>
              <a:rPr lang="en-ZA" sz="2800" i="1" dirty="0" smtClean="0">
                <a:solidFill>
                  <a:srgbClr val="004821"/>
                </a:solidFill>
              </a:rPr>
              <a:t>, the fat that covers the entrails and all the fat that is on the entrails, and the two kidneys, and the fat that is on them by the loins, and the appendage on the liver which he removes with the kidneys. ‘And the sons of </a:t>
            </a:r>
            <a:r>
              <a:rPr lang="en-ZA" sz="2800" i="1" dirty="0" err="1" smtClean="0">
                <a:solidFill>
                  <a:srgbClr val="004821"/>
                </a:solidFill>
              </a:rPr>
              <a:t>Aharon</a:t>
            </a:r>
            <a:r>
              <a:rPr lang="en-ZA" sz="2800" i="1" dirty="0" smtClean="0">
                <a:solidFill>
                  <a:srgbClr val="004821"/>
                </a:solidFill>
              </a:rPr>
              <a:t> shall burn it on the altar upon the burnt offering, which is on the wood, which is on the fire, as an offering made by fire, a sweet fragrance to </a:t>
            </a:r>
            <a:r>
              <a:rPr lang="he-IL" sz="2800" i="1" dirty="0" smtClean="0">
                <a:solidFill>
                  <a:srgbClr val="004821"/>
                </a:solidFill>
              </a:rPr>
              <a:t>יהוה</a:t>
            </a:r>
            <a:r>
              <a:rPr lang="en-ZA" sz="2800" i="1" dirty="0" smtClean="0">
                <a:solidFill>
                  <a:srgbClr val="004821"/>
                </a:solidFill>
              </a:rPr>
              <a:t>. ...All the fat belongs to </a:t>
            </a:r>
            <a:r>
              <a:rPr lang="he-IL" sz="2800" i="1" dirty="0" smtClean="0">
                <a:solidFill>
                  <a:srgbClr val="004821"/>
                </a:solidFill>
              </a:rPr>
              <a:t>יהוה</a:t>
            </a:r>
            <a:r>
              <a:rPr lang="en-ZA" sz="2800" i="1" dirty="0" smtClean="0">
                <a:solidFill>
                  <a:srgbClr val="004821"/>
                </a:solidFill>
              </a:rPr>
              <a:t>. ‘An everlasting law throughout your generations in all your dwellings: you do not eat any fat or any blood.’ ” </a:t>
            </a:r>
            <a:r>
              <a:rPr lang="en-US" sz="2800" b="1" i="1" dirty="0" smtClean="0">
                <a:solidFill>
                  <a:srgbClr val="004821"/>
                </a:solidFill>
              </a:rPr>
              <a:t>(Leviticus 3:1-17)</a:t>
            </a:r>
          </a:p>
          <a:p>
            <a:pPr algn="ctr"/>
            <a:endParaRPr lang="en-US" sz="2800" i="1" dirty="0" smtClean="0">
              <a:solidFill>
                <a:srgbClr val="004821"/>
              </a:solidFill>
            </a:endParaRPr>
          </a:p>
          <a:p>
            <a:pPr algn="ctr"/>
            <a:endParaRPr lang="en-ZA" i="1" dirty="0" smtClean="0">
              <a:solidFill>
                <a:srgbClr val="004821"/>
              </a:solidFill>
            </a:endParaRPr>
          </a:p>
          <a:p>
            <a:pPr algn="ctr"/>
            <a:endParaRPr lang="en-ZA" i="1"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39</a:t>
            </a:fld>
            <a:endParaRPr lang="en-Z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SHELAMIN </a:t>
            </a:r>
            <a:endParaRPr lang="en-ZA" dirty="0"/>
          </a:p>
        </p:txBody>
      </p:sp>
      <p:sp>
        <p:nvSpPr>
          <p:cNvPr id="3" name="Content Placeholder 2"/>
          <p:cNvSpPr>
            <a:spLocks noGrp="1"/>
          </p:cNvSpPr>
          <p:nvPr>
            <p:ph idx="1"/>
          </p:nvPr>
        </p:nvSpPr>
        <p:spPr/>
        <p:txBody>
          <a:bodyPr>
            <a:normAutofit/>
          </a:bodyPr>
          <a:lstStyle/>
          <a:p>
            <a:r>
              <a:rPr lang="en-ZA" i="1" dirty="0" err="1" smtClean="0"/>
              <a:t>Shelamim</a:t>
            </a:r>
            <a:r>
              <a:rPr lang="en-ZA" dirty="0" smtClean="0"/>
              <a:t> is a Hebrew word from </a:t>
            </a:r>
            <a:r>
              <a:rPr lang="en-ZA" i="1" dirty="0" err="1" smtClean="0"/>
              <a:t>shalem</a:t>
            </a:r>
            <a:r>
              <a:rPr lang="en-ZA" dirty="0" smtClean="0"/>
              <a:t> or </a:t>
            </a:r>
            <a:r>
              <a:rPr lang="en-ZA" i="1" dirty="0" smtClean="0"/>
              <a:t>shalom,</a:t>
            </a:r>
            <a:r>
              <a:rPr lang="en-ZA" dirty="0" smtClean="0"/>
              <a:t> meaning a peace, friendship or fellowship offering to </a:t>
            </a:r>
            <a:r>
              <a:rPr lang="he-IL" dirty="0" smtClean="0"/>
              <a:t>יהוה</a:t>
            </a:r>
            <a:r>
              <a:rPr lang="en-ZA" dirty="0" smtClean="0"/>
              <a:t>. This was brought as a freewill offering in thanksgiving for the peace, friendship and fellowship they experienced with </a:t>
            </a:r>
            <a:r>
              <a:rPr lang="he-IL" dirty="0" smtClean="0"/>
              <a:t>יהוה</a:t>
            </a:r>
            <a:r>
              <a:rPr lang="en-ZA" dirty="0" smtClean="0"/>
              <a:t> and His faithfulness to fulfil the Covenant to them. It was a volunteer gift to bless </a:t>
            </a:r>
            <a:r>
              <a:rPr lang="he-IL" dirty="0" smtClean="0"/>
              <a:t>יהוה</a:t>
            </a:r>
            <a:r>
              <a:rPr lang="en-ZA" dirty="0" smtClean="0"/>
              <a:t> or offered as praise to Him. </a:t>
            </a:r>
          </a:p>
          <a:p>
            <a:r>
              <a:rPr lang="en-ZA" b="1" i="1" dirty="0" smtClean="0"/>
              <a:t>Do we do the Fellowship Offering today?</a:t>
            </a:r>
            <a:r>
              <a:rPr lang="en-ZA" dirty="0" smtClean="0"/>
              <a:t> The fellowship/Peace offering is still in place today. It was to be “</a:t>
            </a:r>
            <a:r>
              <a:rPr lang="en-ZA" i="1" dirty="0" smtClean="0"/>
              <a:t>a lasting ordinance for the generations to come.” </a:t>
            </a:r>
            <a:r>
              <a:rPr lang="en-ZA" dirty="0" smtClean="0"/>
              <a:t>We are called to assemble to come near to His Presence. This is a volunteer offering of the heart, where brothers come together in peace as a group to praise and worship and offer thanksgiving to </a:t>
            </a:r>
            <a:r>
              <a:rPr lang="he-IL" dirty="0" smtClean="0"/>
              <a:t>יהוה</a:t>
            </a:r>
            <a:r>
              <a:rPr lang="en-ZA" dirty="0" smtClean="0"/>
              <a:t>. Staying outside the assembly/</a:t>
            </a:r>
            <a:r>
              <a:rPr lang="en-ZA" i="1" dirty="0" err="1" smtClean="0"/>
              <a:t>ekklesia</a:t>
            </a:r>
            <a:r>
              <a:rPr lang="en-ZA" dirty="0" smtClean="0"/>
              <a:t> of </a:t>
            </a:r>
            <a:r>
              <a:rPr lang="he-IL" dirty="0" smtClean="0"/>
              <a:t>יהוה</a:t>
            </a:r>
            <a:r>
              <a:rPr lang="en-ZA" dirty="0" smtClean="0"/>
              <a:t> on the Sabbath (with no fellowship) does not constitute keeping the fellowship offering.</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SIN OFFERING</a:t>
            </a:r>
            <a:endParaRPr lang="en-ZA" dirty="0"/>
          </a:p>
        </p:txBody>
      </p:sp>
      <p:sp>
        <p:nvSpPr>
          <p:cNvPr id="3" name="Content Placeholder 2"/>
          <p:cNvSpPr>
            <a:spLocks noGrp="1"/>
          </p:cNvSpPr>
          <p:nvPr>
            <p:ph idx="1"/>
          </p:nvPr>
        </p:nvSpPr>
        <p:spPr>
          <a:xfrm>
            <a:off x="179512" y="1600200"/>
            <a:ext cx="8784976" cy="5257800"/>
          </a:xfrm>
        </p:spPr>
        <p:txBody>
          <a:bodyPr>
            <a:normAutofit fontScale="25000" lnSpcReduction="20000"/>
          </a:bodyPr>
          <a:lstStyle/>
          <a:p>
            <a:pPr algn="ctr">
              <a:lnSpc>
                <a:spcPts val="2100"/>
              </a:lnSpc>
            </a:pPr>
            <a:r>
              <a:rPr lang="en-ZA" sz="9600" i="1" dirty="0" smtClean="0">
                <a:solidFill>
                  <a:srgbClr val="004821"/>
                </a:solidFill>
              </a:rPr>
              <a:t>.."Tell the people of </a:t>
            </a:r>
            <a:r>
              <a:rPr lang="en-ZA" sz="9600" i="1" dirty="0" err="1" smtClean="0">
                <a:solidFill>
                  <a:srgbClr val="004821"/>
                </a:solidFill>
              </a:rPr>
              <a:t>Isra'el</a:t>
            </a:r>
            <a:r>
              <a:rPr lang="en-ZA" sz="9600" i="1" dirty="0" smtClean="0">
                <a:solidFill>
                  <a:srgbClr val="004821"/>
                </a:solidFill>
              </a:rPr>
              <a:t>: 'If anyone sins inadvertently against any of the </a:t>
            </a:r>
            <a:r>
              <a:rPr lang="en-ZA" sz="9600" i="1" dirty="0" err="1" smtClean="0">
                <a:solidFill>
                  <a:srgbClr val="004821"/>
                </a:solidFill>
              </a:rPr>
              <a:t>mitzvot</a:t>
            </a:r>
            <a:r>
              <a:rPr lang="en-ZA" sz="9600" i="1" dirty="0" smtClean="0">
                <a:solidFill>
                  <a:srgbClr val="004821"/>
                </a:solidFill>
              </a:rPr>
              <a:t> of </a:t>
            </a:r>
            <a:r>
              <a:rPr lang="en-ZA" sz="9600" i="1" dirty="0" err="1" smtClean="0">
                <a:solidFill>
                  <a:srgbClr val="004821"/>
                </a:solidFill>
              </a:rPr>
              <a:t>Adonai</a:t>
            </a:r>
            <a:r>
              <a:rPr lang="en-ZA" sz="9600" i="1" dirty="0" smtClean="0">
                <a:solidFill>
                  <a:srgbClr val="004821"/>
                </a:solidFill>
              </a:rPr>
              <a:t> .. if he does any one of them, then, ..he is to offer .. a young bull without defect as a sin offering for the sin he committed. .. The anointed </a:t>
            </a:r>
            <a:r>
              <a:rPr lang="en-ZA" sz="9600" i="1" dirty="0" err="1" smtClean="0">
                <a:solidFill>
                  <a:srgbClr val="004821"/>
                </a:solidFill>
              </a:rPr>
              <a:t>cohen</a:t>
            </a:r>
            <a:r>
              <a:rPr lang="en-ZA" sz="9600" i="1" dirty="0" smtClean="0">
                <a:solidFill>
                  <a:srgbClr val="004821"/>
                </a:solidFill>
              </a:rPr>
              <a:t> is to take some of the bull's blood and bring it to the tent of meeting. The </a:t>
            </a:r>
            <a:r>
              <a:rPr lang="en-ZA" sz="9600" i="1" dirty="0" err="1" smtClean="0">
                <a:solidFill>
                  <a:srgbClr val="004821"/>
                </a:solidFill>
              </a:rPr>
              <a:t>cohen</a:t>
            </a:r>
            <a:r>
              <a:rPr lang="en-ZA" sz="9600" i="1" dirty="0" smtClean="0">
                <a:solidFill>
                  <a:srgbClr val="004821"/>
                </a:solidFill>
              </a:rPr>
              <a:t> is to dip his finger in the blood and sprinkle some of the blood seven times in the presence of </a:t>
            </a:r>
            <a:r>
              <a:rPr lang="en-ZA" sz="9600" i="1" dirty="0" err="1" smtClean="0">
                <a:solidFill>
                  <a:srgbClr val="004821"/>
                </a:solidFill>
              </a:rPr>
              <a:t>Adonai</a:t>
            </a:r>
            <a:r>
              <a:rPr lang="en-ZA" sz="9600" i="1" dirty="0" smtClean="0">
                <a:solidFill>
                  <a:srgbClr val="004821"/>
                </a:solidFill>
              </a:rPr>
              <a:t> in front of the curtain of the sanctuary. The </a:t>
            </a:r>
            <a:r>
              <a:rPr lang="en-ZA" sz="9600" i="1" dirty="0" err="1" smtClean="0">
                <a:solidFill>
                  <a:srgbClr val="004821"/>
                </a:solidFill>
              </a:rPr>
              <a:t>cohen</a:t>
            </a:r>
            <a:r>
              <a:rPr lang="en-ZA" sz="9600" i="1" dirty="0" smtClean="0">
                <a:solidFill>
                  <a:srgbClr val="004821"/>
                </a:solidFill>
              </a:rPr>
              <a:t> is to put some of the blood on the horns of the altar for fragrant incense before </a:t>
            </a:r>
            <a:r>
              <a:rPr lang="en-ZA" sz="9600" i="1" dirty="0" err="1" smtClean="0">
                <a:solidFill>
                  <a:srgbClr val="004821"/>
                </a:solidFill>
              </a:rPr>
              <a:t>Adonai</a:t>
            </a:r>
            <a:r>
              <a:rPr lang="en-ZA" sz="9600" i="1" dirty="0" smtClean="0">
                <a:solidFill>
                  <a:srgbClr val="004821"/>
                </a:solidFill>
              </a:rPr>
              <a:t> there in the tent of meeting. All the remaining blood of the bull he is to pour out at the base of the altar for burnt offerings, .. He is to remove from the bull for the sin offering all of its fat — the fat covering the inner organs, all the fat above the inner organs, the two kidneys, the fat on them near the flanks, and the covering of the liver, which he will remove with the kidneys as it is removed from an ox sacrificed as a peace offering; and the </a:t>
            </a:r>
            <a:r>
              <a:rPr lang="en-ZA" sz="9600" i="1" dirty="0" err="1" smtClean="0">
                <a:solidFill>
                  <a:srgbClr val="004821"/>
                </a:solidFill>
              </a:rPr>
              <a:t>cohen</a:t>
            </a:r>
            <a:r>
              <a:rPr lang="en-ZA" sz="9600" i="1" dirty="0" smtClean="0">
                <a:solidFill>
                  <a:srgbClr val="004821"/>
                </a:solidFill>
              </a:rPr>
              <a:t> is to make these parts go up in smoke on the altar for burnt offerings. But the bull's hide and all its flesh, with its head, the lower parts of its legs, its inner organs and dung .. he is to bring outside the camp to a clean place, where the ashes are emptied out. </a:t>
            </a:r>
            <a:r>
              <a:rPr lang="en-ZA" sz="9600" b="1" i="1" dirty="0" smtClean="0">
                <a:solidFill>
                  <a:srgbClr val="004821"/>
                </a:solidFill>
              </a:rPr>
              <a:t>..(Leviticus 4:1-12 CJB)</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41</a:t>
            </a:fld>
            <a:endParaRPr lang="en-ZA"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CHATA – REQUIRED OFFERING</a:t>
            </a:r>
            <a:endParaRPr lang="en-ZA" dirty="0"/>
          </a:p>
        </p:txBody>
      </p:sp>
      <p:sp>
        <p:nvSpPr>
          <p:cNvPr id="3" name="Content Placeholder 2"/>
          <p:cNvSpPr>
            <a:spLocks noGrp="1"/>
          </p:cNvSpPr>
          <p:nvPr>
            <p:ph idx="1"/>
          </p:nvPr>
        </p:nvSpPr>
        <p:spPr>
          <a:xfrm>
            <a:off x="323528" y="1600200"/>
            <a:ext cx="8363272" cy="5257800"/>
          </a:xfrm>
        </p:spPr>
        <p:txBody>
          <a:bodyPr>
            <a:normAutofit fontScale="25000" lnSpcReduction="20000"/>
          </a:bodyPr>
          <a:lstStyle/>
          <a:p>
            <a:pPr>
              <a:lnSpc>
                <a:spcPts val="2100"/>
              </a:lnSpc>
            </a:pPr>
            <a:r>
              <a:rPr lang="en-ZA" sz="9600" dirty="0" smtClean="0"/>
              <a:t>The sin offering, or </a:t>
            </a:r>
            <a:r>
              <a:rPr lang="en-ZA" sz="9600" i="1" dirty="0" err="1" smtClean="0"/>
              <a:t>chatas</a:t>
            </a:r>
            <a:r>
              <a:rPr lang="en-ZA" sz="9600" dirty="0" smtClean="0"/>
              <a:t> in Hebrew, was the first of the two </a:t>
            </a:r>
            <a:r>
              <a:rPr lang="en-ZA" sz="9600" i="1" dirty="0" smtClean="0"/>
              <a:t>required</a:t>
            </a:r>
            <a:r>
              <a:rPr lang="en-ZA" sz="9600" dirty="0" smtClean="0"/>
              <a:t> offerings we are to bring before Yahweh. The </a:t>
            </a:r>
            <a:r>
              <a:rPr lang="en-ZA" sz="9600" i="1" dirty="0" err="1" smtClean="0"/>
              <a:t>chatas</a:t>
            </a:r>
            <a:r>
              <a:rPr lang="en-ZA" sz="9600" i="1" dirty="0" smtClean="0"/>
              <a:t> </a:t>
            </a:r>
            <a:r>
              <a:rPr lang="en-ZA" sz="9600" dirty="0" smtClean="0"/>
              <a:t>was required to atone for </a:t>
            </a:r>
            <a:r>
              <a:rPr lang="en-ZA" sz="9600" i="1" dirty="0" smtClean="0"/>
              <a:t>unintentional sin</a:t>
            </a:r>
            <a:r>
              <a:rPr lang="en-ZA" sz="9600" dirty="0" smtClean="0"/>
              <a:t> resulting from carelessness or laxness, and is to be accepted as a personal responsibility for our lack of judgment that defiles the Tabernacle (ourselves included). This was offered by the priests and the congregation, as well as by individuals. When the sacrifice was offered for a priest or the congregation, a bull was slaughtered. The blood was applied in three ways, first sprinkled seven times in the Holy Place, toward the veil, in front of the Holy of Holies. Secondly the blood was smeared on the horns of the golden altar of incense and, thirdly, the blood was </a:t>
            </a:r>
            <a:r>
              <a:rPr lang="en-ZA" sz="9600" i="1" dirty="0" smtClean="0"/>
              <a:t>poured out</a:t>
            </a:r>
            <a:r>
              <a:rPr lang="en-ZA" sz="9600" dirty="0" smtClean="0"/>
              <a:t> on the ground at the bottom of the brazen altar where the fat and kidneys were burned. The remainder of the bull was burned outside the camp to complete the atonement for </a:t>
            </a:r>
            <a:r>
              <a:rPr lang="en-ZA" sz="9600" i="1" dirty="0" smtClean="0"/>
              <a:t>unintentional sin</a:t>
            </a:r>
            <a:r>
              <a:rPr lang="en-ZA" sz="9600" dirty="0" smtClean="0"/>
              <a:t>. In an offering for a leader, in which case a male goat was required, or an individual, when a female goat/lamb or bird was to be offered, the blood was placed only on the brazen altar. It was a </a:t>
            </a:r>
            <a:r>
              <a:rPr lang="en-ZA" sz="9600" i="1" dirty="0" smtClean="0"/>
              <a:t>required </a:t>
            </a:r>
            <a:r>
              <a:rPr lang="en-ZA" sz="9600" dirty="0" smtClean="0"/>
              <a:t>offering since </a:t>
            </a:r>
            <a:r>
              <a:rPr lang="en-ZA" sz="9600" i="1" dirty="0" smtClean="0"/>
              <a:t>no one</a:t>
            </a:r>
            <a:r>
              <a:rPr lang="en-ZA" sz="9600" dirty="0" smtClean="0"/>
              <a:t> in Israel was without sin.</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42</a:t>
            </a:fld>
            <a:endParaRPr lang="en-ZA"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GUILT OFFERING</a:t>
            </a:r>
            <a:endParaRPr lang="en-ZA" dirty="0"/>
          </a:p>
        </p:txBody>
      </p:sp>
      <p:sp>
        <p:nvSpPr>
          <p:cNvPr id="3" name="Content Placeholder 2"/>
          <p:cNvSpPr>
            <a:spLocks noGrp="1"/>
          </p:cNvSpPr>
          <p:nvPr>
            <p:ph idx="1"/>
          </p:nvPr>
        </p:nvSpPr>
        <p:spPr>
          <a:xfrm>
            <a:off x="323528" y="1600200"/>
            <a:ext cx="8496944" cy="5257800"/>
          </a:xfrm>
        </p:spPr>
        <p:txBody>
          <a:bodyPr>
            <a:normAutofit fontScale="25000" lnSpcReduction="20000"/>
          </a:bodyPr>
          <a:lstStyle/>
          <a:p>
            <a:pPr algn="ctr">
              <a:lnSpc>
                <a:spcPts val="2100"/>
              </a:lnSpc>
            </a:pPr>
            <a:r>
              <a:rPr lang="en-ZA" sz="9600" i="1" dirty="0" smtClean="0">
                <a:solidFill>
                  <a:srgbClr val="004821"/>
                </a:solidFill>
              </a:rPr>
              <a:t>“ If a person who is a witness, sworn to testify, sins by refusing to tell what he has seen or heard about the matter, he must bear the consequences. If a person touches something unclean, whether the carcass of an unclean wild animal, a domestic animal or a reptile, he is guilty, even though he may not be aware that he is unclean. If he touches some human uncleanness, no matter what the source of his uncleanness is, and is unaware of it, then, when he learns of it, he is guilty. If someone allows to slip from his mouth an oath to do evil or to do good, and he doesn't remember that he clearly spoke this oath, then, no matter what it was about, when he learns of it, he is guilty. .."If someone sins by doing something against any of the </a:t>
            </a:r>
            <a:r>
              <a:rPr lang="en-ZA" sz="9600" i="1" dirty="0" err="1" smtClean="0">
                <a:solidFill>
                  <a:srgbClr val="004821"/>
                </a:solidFill>
              </a:rPr>
              <a:t>mitzvot</a:t>
            </a:r>
            <a:r>
              <a:rPr lang="en-ZA" sz="9600" i="1" dirty="0" smtClean="0">
                <a:solidFill>
                  <a:srgbClr val="004821"/>
                </a:solidFill>
              </a:rPr>
              <a:t> of </a:t>
            </a:r>
            <a:r>
              <a:rPr lang="en-ZA" sz="9600" i="1" dirty="0" err="1" smtClean="0">
                <a:solidFill>
                  <a:srgbClr val="004821"/>
                </a:solidFill>
              </a:rPr>
              <a:t>Adonai</a:t>
            </a:r>
            <a:r>
              <a:rPr lang="en-ZA" sz="9600" i="1" dirty="0" smtClean="0">
                <a:solidFill>
                  <a:srgbClr val="004821"/>
                </a:solidFill>
              </a:rPr>
              <a:t> concerning things which should not be done, he is guilty, even if he is unaware of it; and he bears the consequences of his wrongdoing. He must bring a ram without defect from the flock, or its equivalent according to your appraisal, to the </a:t>
            </a:r>
            <a:r>
              <a:rPr lang="en-ZA" sz="9600" i="1" dirty="0" err="1" smtClean="0">
                <a:solidFill>
                  <a:srgbClr val="004821"/>
                </a:solidFill>
              </a:rPr>
              <a:t>cohen</a:t>
            </a:r>
            <a:r>
              <a:rPr lang="en-ZA" sz="9600" i="1" dirty="0" smtClean="0">
                <a:solidFill>
                  <a:srgbClr val="004821"/>
                </a:solidFill>
              </a:rPr>
              <a:t> for a guilt offering; the </a:t>
            </a:r>
            <a:r>
              <a:rPr lang="en-ZA" sz="9600" i="1" dirty="0" err="1" smtClean="0">
                <a:solidFill>
                  <a:srgbClr val="004821"/>
                </a:solidFill>
              </a:rPr>
              <a:t>cohen</a:t>
            </a:r>
            <a:r>
              <a:rPr lang="en-ZA" sz="9600" i="1" dirty="0" smtClean="0">
                <a:solidFill>
                  <a:srgbClr val="004821"/>
                </a:solidFill>
              </a:rPr>
              <a:t> will make atonement concerning the error which he committed, even though he was unaware of it; and he will be forgiven. It is a guilt offering — he is certainly guilty before </a:t>
            </a:r>
            <a:r>
              <a:rPr lang="en-ZA" sz="9600" i="1" dirty="0" err="1" smtClean="0">
                <a:solidFill>
                  <a:srgbClr val="004821"/>
                </a:solidFill>
              </a:rPr>
              <a:t>Adonai</a:t>
            </a:r>
            <a:r>
              <a:rPr lang="en-ZA" sz="9600" i="1" dirty="0" smtClean="0">
                <a:solidFill>
                  <a:srgbClr val="004821"/>
                </a:solidFill>
              </a:rPr>
              <a:t>.“ </a:t>
            </a:r>
            <a:r>
              <a:rPr lang="en-ZA" sz="9600" b="1" i="1" dirty="0" smtClean="0">
                <a:solidFill>
                  <a:srgbClr val="004821"/>
                </a:solidFill>
              </a:rPr>
              <a:t>(Leviticus 5:1-19 CJB)</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ASHAM</a:t>
            </a:r>
            <a:endParaRPr lang="en-ZA" dirty="0"/>
          </a:p>
        </p:txBody>
      </p:sp>
      <p:sp>
        <p:nvSpPr>
          <p:cNvPr id="3" name="Content Placeholder 2"/>
          <p:cNvSpPr>
            <a:spLocks noGrp="1"/>
          </p:cNvSpPr>
          <p:nvPr>
            <p:ph idx="1"/>
          </p:nvPr>
        </p:nvSpPr>
        <p:spPr/>
        <p:txBody>
          <a:bodyPr>
            <a:normAutofit/>
          </a:bodyPr>
          <a:lstStyle/>
          <a:p>
            <a:r>
              <a:rPr lang="en-ZA" dirty="0" smtClean="0"/>
              <a:t>The guilt offering was called </a:t>
            </a:r>
            <a:r>
              <a:rPr lang="en-ZA" i="1" dirty="0" err="1" smtClean="0"/>
              <a:t>asham</a:t>
            </a:r>
            <a:r>
              <a:rPr lang="en-ZA" dirty="0" smtClean="0"/>
              <a:t> in Hebrew and spoke of the covering of guilt. The </a:t>
            </a:r>
            <a:r>
              <a:rPr lang="en-ZA" i="1" dirty="0" err="1" smtClean="0"/>
              <a:t>asham</a:t>
            </a:r>
            <a:r>
              <a:rPr lang="en-ZA" dirty="0" smtClean="0"/>
              <a:t> was a </a:t>
            </a:r>
            <a:r>
              <a:rPr lang="en-ZA" i="1" dirty="0" smtClean="0"/>
              <a:t>required</a:t>
            </a:r>
            <a:r>
              <a:rPr lang="en-ZA" dirty="0" smtClean="0"/>
              <a:t> offering. A person who </a:t>
            </a:r>
            <a:r>
              <a:rPr lang="en-ZA" i="1" dirty="0" smtClean="0"/>
              <a:t>unintentionally </a:t>
            </a:r>
            <a:r>
              <a:rPr lang="en-ZA" dirty="0" smtClean="0"/>
              <a:t>misappropriated, for personal use, sanctuary property would be held responsible and was viewed as guilty regardless of his intention. </a:t>
            </a:r>
          </a:p>
          <a:p>
            <a:r>
              <a:rPr lang="en-ZA" dirty="0" smtClean="0"/>
              <a:t>Secondly, the </a:t>
            </a:r>
            <a:r>
              <a:rPr lang="en-ZA" i="1" dirty="0" err="1" smtClean="0"/>
              <a:t>asham</a:t>
            </a:r>
            <a:r>
              <a:rPr lang="en-ZA" dirty="0" smtClean="0"/>
              <a:t> was brought when there was a doubt as to whether a sin had been committed or not. </a:t>
            </a:r>
          </a:p>
          <a:p>
            <a:r>
              <a:rPr lang="en-ZA" dirty="0" smtClean="0"/>
              <a:t>Thirdly, the </a:t>
            </a:r>
            <a:r>
              <a:rPr lang="en-ZA" i="1" dirty="0" err="1" smtClean="0"/>
              <a:t>asham</a:t>
            </a:r>
            <a:r>
              <a:rPr lang="en-ZA" dirty="0" smtClean="0"/>
              <a:t> was for an intentional trespass against </a:t>
            </a:r>
            <a:r>
              <a:rPr lang="he-IL" dirty="0" smtClean="0"/>
              <a:t>יהוה</a:t>
            </a:r>
            <a:r>
              <a:rPr lang="en-ZA" dirty="0" smtClean="0"/>
              <a:t> in that one lied under oath, defrauded his fellow man by cheating, stealing, lying, or did not return lost property to his neighbour. In so doing he was guilty and his sin was before </a:t>
            </a:r>
            <a:r>
              <a:rPr lang="he-IL" dirty="0" smtClean="0"/>
              <a:t>יהוה</a:t>
            </a:r>
            <a:r>
              <a:rPr lang="en-ZA" dirty="0" smtClean="0"/>
              <a:t>. He offered a bull and made restitution for the full amount plus added a fifth as penalty. Basically every case of </a:t>
            </a:r>
            <a:r>
              <a:rPr lang="en-ZA" i="1" dirty="0" err="1" smtClean="0"/>
              <a:t>asham</a:t>
            </a:r>
            <a:r>
              <a:rPr lang="en-ZA" dirty="0" smtClean="0"/>
              <a:t> involved some inherent status destruction of some sort, rather than a simple mistake.</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44</a:t>
            </a:fld>
            <a:endParaRPr lang="en-ZA"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SIN AND GUILT OFFERING TODAY</a:t>
            </a:r>
            <a:endParaRPr lang="en-ZA" dirty="0"/>
          </a:p>
        </p:txBody>
      </p:sp>
      <p:sp>
        <p:nvSpPr>
          <p:cNvPr id="3" name="Content Placeholder 2"/>
          <p:cNvSpPr>
            <a:spLocks noGrp="1"/>
          </p:cNvSpPr>
          <p:nvPr>
            <p:ph idx="1"/>
          </p:nvPr>
        </p:nvSpPr>
        <p:spPr>
          <a:xfrm>
            <a:off x="179512" y="1600200"/>
            <a:ext cx="8712968" cy="5257800"/>
          </a:xfrm>
        </p:spPr>
        <p:txBody>
          <a:bodyPr>
            <a:normAutofit fontScale="25000" lnSpcReduction="20000"/>
          </a:bodyPr>
          <a:lstStyle/>
          <a:p>
            <a:pPr>
              <a:lnSpc>
                <a:spcPts val="2100"/>
              </a:lnSpc>
            </a:pPr>
            <a:r>
              <a:rPr lang="en-ZA" sz="9600" dirty="0" smtClean="0"/>
              <a:t>Our thoughts/deeds contaminate not only ourselves but the interaction with our fellow man also, bringing defilement into the sanctuary. Vows and oaths are very serious in </a:t>
            </a:r>
            <a:r>
              <a:rPr lang="he-IL" sz="9600" dirty="0" smtClean="0"/>
              <a:t>יהוה</a:t>
            </a:r>
            <a:r>
              <a:rPr lang="en-ZA" sz="9600" dirty="0" smtClean="0"/>
              <a:t>’s Kingdom. </a:t>
            </a:r>
          </a:p>
          <a:p>
            <a:pPr>
              <a:lnSpc>
                <a:spcPts val="2100"/>
              </a:lnSpc>
            </a:pPr>
            <a:r>
              <a:rPr lang="en-ZA" sz="9600" dirty="0" smtClean="0"/>
              <a:t>An example of the importance of truthful words in scripture is Ananias and </a:t>
            </a:r>
            <a:r>
              <a:rPr lang="en-ZA" sz="9600" dirty="0" err="1" smtClean="0"/>
              <a:t>Sapphira</a:t>
            </a:r>
            <a:r>
              <a:rPr lang="en-ZA" sz="9600" dirty="0" smtClean="0"/>
              <a:t>, who sold a piece of property and promised or </a:t>
            </a:r>
            <a:r>
              <a:rPr lang="en-ZA" sz="9600" i="1" dirty="0" smtClean="0"/>
              <a:t>vowed</a:t>
            </a:r>
            <a:r>
              <a:rPr lang="en-ZA" sz="9600" dirty="0" smtClean="0"/>
              <a:t> the amount they received to Yahweh. In the process they decided not to give the full amount promised, but held back a portion for their own personal use. Once given to </a:t>
            </a:r>
            <a:r>
              <a:rPr lang="he-IL" sz="9600" dirty="0" smtClean="0"/>
              <a:t>יהוה</a:t>
            </a:r>
            <a:r>
              <a:rPr lang="en-ZA" sz="9600" i="1" dirty="0" smtClean="0"/>
              <a:t> it becomes holy</a:t>
            </a:r>
            <a:r>
              <a:rPr lang="en-ZA" sz="9600" dirty="0" smtClean="0"/>
              <a:t>. Ananias and </a:t>
            </a:r>
            <a:r>
              <a:rPr lang="en-ZA" sz="9600" dirty="0" err="1" smtClean="0"/>
              <a:t>Sapphira</a:t>
            </a:r>
            <a:r>
              <a:rPr lang="en-ZA" sz="9600" dirty="0" smtClean="0"/>
              <a:t> defiled the offering with their unclean thoughts and deeds, thus bringing death upon themselves (Acts 5:1-11).</a:t>
            </a:r>
          </a:p>
          <a:p>
            <a:pPr>
              <a:lnSpc>
                <a:spcPts val="2100"/>
              </a:lnSpc>
            </a:pPr>
            <a:r>
              <a:rPr lang="en-ZA" sz="9600" dirty="0" smtClean="0"/>
              <a:t>Many are sick among us enslaved by their thoughts and mouths. Their hearts have been deceived and do not magnify the truth behind the image they were made in. What we sow, we reap. </a:t>
            </a:r>
            <a:r>
              <a:rPr lang="en-ZA" sz="9600" i="1" dirty="0" smtClean="0">
                <a:solidFill>
                  <a:srgbClr val="004821"/>
                </a:solidFill>
              </a:rPr>
              <a:t>“For as he </a:t>
            </a:r>
            <a:r>
              <a:rPr lang="en-ZA" sz="9600" i="1" dirty="0" err="1" smtClean="0">
                <a:solidFill>
                  <a:srgbClr val="004821"/>
                </a:solidFill>
              </a:rPr>
              <a:t>thinketh</a:t>
            </a:r>
            <a:r>
              <a:rPr lang="en-ZA" sz="9600" i="1" dirty="0" smtClean="0">
                <a:solidFill>
                  <a:srgbClr val="004821"/>
                </a:solidFill>
              </a:rPr>
              <a:t> in his heart, so is he”</a:t>
            </a:r>
            <a:r>
              <a:rPr lang="en-ZA" sz="9600" b="1" i="1" dirty="0" smtClean="0">
                <a:solidFill>
                  <a:srgbClr val="004821"/>
                </a:solidFill>
              </a:rPr>
              <a:t> </a:t>
            </a:r>
            <a:r>
              <a:rPr lang="en-ZA" sz="9600" i="1" dirty="0" smtClean="0">
                <a:solidFill>
                  <a:srgbClr val="004821"/>
                </a:solidFill>
              </a:rPr>
              <a:t>(</a:t>
            </a:r>
            <a:r>
              <a:rPr lang="en-ZA" sz="9600" b="1" i="1" dirty="0" smtClean="0">
                <a:solidFill>
                  <a:srgbClr val="004821"/>
                </a:solidFill>
              </a:rPr>
              <a:t>Proverbs 23:7 KJV).</a:t>
            </a:r>
          </a:p>
          <a:p>
            <a:pPr algn="ctr">
              <a:lnSpc>
                <a:spcPts val="2100"/>
              </a:lnSpc>
            </a:pPr>
            <a:r>
              <a:rPr lang="en-ZA" sz="9600" i="1" dirty="0" smtClean="0">
                <a:solidFill>
                  <a:srgbClr val="004821"/>
                </a:solidFill>
              </a:rPr>
              <a:t>Therefore no one will be declared righteous in his sight by observing the law; rather, through the law (Torah) we become conscious of sin </a:t>
            </a:r>
            <a:r>
              <a:rPr lang="en-ZA" sz="9600" b="1" i="1" dirty="0" smtClean="0">
                <a:solidFill>
                  <a:srgbClr val="004821"/>
                </a:solidFill>
              </a:rPr>
              <a:t>(Romans 3:20-25) (Psalm 40:6-8).</a:t>
            </a:r>
            <a:endParaRPr lang="en-ZA" sz="9600" b="1" dirty="0" smtClean="0">
              <a:solidFill>
                <a:srgbClr val="004821"/>
              </a:solidFill>
            </a:endParaRP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45</a:t>
            </a:fld>
            <a:endParaRPr lang="en-ZA"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AND HE CALLED</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a:t>
            </a:r>
            <a:r>
              <a:rPr lang="en-ZA" i="1" dirty="0" err="1" smtClean="0"/>
              <a:t>VaYiqra</a:t>
            </a:r>
            <a:r>
              <a:rPr lang="en-ZA" dirty="0" smtClean="0"/>
              <a:t>” (</a:t>
            </a:r>
            <a:r>
              <a:rPr lang="en-ZA" i="1" dirty="0" smtClean="0"/>
              <a:t>And, He called</a:t>
            </a:r>
            <a:r>
              <a:rPr lang="en-ZA" dirty="0" smtClean="0"/>
              <a:t>). While He indeed called to Moshe; in so doing, He called to all. He formed us in order to choose us to be His people. But, we have let Him down. </a:t>
            </a:r>
          </a:p>
          <a:p>
            <a:pPr algn="ctr">
              <a:lnSpc>
                <a:spcPts val="2100"/>
              </a:lnSpc>
            </a:pPr>
            <a:r>
              <a:rPr lang="en-ZA" i="1" dirty="0" smtClean="0">
                <a:solidFill>
                  <a:srgbClr val="004821"/>
                </a:solidFill>
              </a:rPr>
              <a:t>this people I have formed for Myself, let them relate My praise. “But you have not called on Me, O </a:t>
            </a:r>
            <a:r>
              <a:rPr lang="en-ZA" i="1" dirty="0" err="1" smtClean="0">
                <a:solidFill>
                  <a:srgbClr val="004821"/>
                </a:solidFill>
              </a:rPr>
              <a:t>Yaʽaqob</a:t>
            </a:r>
            <a:r>
              <a:rPr lang="en-ZA" i="1" dirty="0" smtClean="0">
                <a:solidFill>
                  <a:srgbClr val="004821"/>
                </a:solidFill>
              </a:rPr>
              <a:t>̱, for you have been weary of Me, O </a:t>
            </a:r>
            <a:r>
              <a:rPr lang="en-ZA" i="1" dirty="0" err="1" smtClean="0">
                <a:solidFill>
                  <a:srgbClr val="004821"/>
                </a:solidFill>
              </a:rPr>
              <a:t>Yisra’ĕl</a:t>
            </a:r>
            <a:r>
              <a:rPr lang="en-ZA" i="1" dirty="0" smtClean="0">
                <a:solidFill>
                  <a:srgbClr val="004821"/>
                </a:solidFill>
              </a:rPr>
              <a:t>. “You have not brought Me the sheep for your burnt offerings, nor have you esteemed Me with your </a:t>
            </a:r>
            <a:r>
              <a:rPr lang="en-ZA" i="1" dirty="0" err="1" smtClean="0">
                <a:solidFill>
                  <a:srgbClr val="004821"/>
                </a:solidFill>
              </a:rPr>
              <a:t>slaughterings</a:t>
            </a:r>
            <a:r>
              <a:rPr lang="en-ZA" i="1" dirty="0" smtClean="0">
                <a:solidFill>
                  <a:srgbClr val="004821"/>
                </a:solidFill>
              </a:rPr>
              <a:t>. I have not caused you to serve with grain offerings, nor wearied you with incense. “You have not bought Me sweet cane with silver, nor have you satisfied Me with the fat of your </a:t>
            </a:r>
            <a:r>
              <a:rPr lang="en-ZA" i="1" dirty="0" err="1" smtClean="0">
                <a:solidFill>
                  <a:srgbClr val="004821"/>
                </a:solidFill>
              </a:rPr>
              <a:t>slaughterings</a:t>
            </a:r>
            <a:r>
              <a:rPr lang="en-ZA" i="1" dirty="0" smtClean="0">
                <a:solidFill>
                  <a:srgbClr val="004821"/>
                </a:solidFill>
              </a:rPr>
              <a:t>. You have only burdened Me with your sins, you have wearied Me with your </a:t>
            </a:r>
            <a:r>
              <a:rPr lang="en-ZA" i="1" dirty="0" err="1" smtClean="0">
                <a:solidFill>
                  <a:srgbClr val="004821"/>
                </a:solidFill>
              </a:rPr>
              <a:t>crookednesses</a:t>
            </a:r>
            <a:r>
              <a:rPr lang="en-ZA" i="1" dirty="0" smtClean="0">
                <a:solidFill>
                  <a:srgbClr val="004821"/>
                </a:solidFill>
              </a:rPr>
              <a:t>. “I, I am He who blots out your transgressions for My own sake, and remember your sins no more. “Remind Me, let us enter into judgment, together; relate, that you might be declared right. “Your first father sinned, and your interpreters have transgressed against Me. “So I have profaned the chief ones of the set-apart place, and I have delivered up </a:t>
            </a:r>
            <a:r>
              <a:rPr lang="en-ZA" i="1" dirty="0" err="1" smtClean="0">
                <a:solidFill>
                  <a:srgbClr val="004821"/>
                </a:solidFill>
              </a:rPr>
              <a:t>Yaʽaqob</a:t>
            </a:r>
            <a:r>
              <a:rPr lang="en-ZA" i="1" dirty="0" smtClean="0">
                <a:solidFill>
                  <a:srgbClr val="004821"/>
                </a:solidFill>
              </a:rPr>
              <a:t>̱ to the curse, and </a:t>
            </a:r>
            <a:r>
              <a:rPr lang="en-ZA" i="1" dirty="0" err="1" smtClean="0">
                <a:solidFill>
                  <a:srgbClr val="004821"/>
                </a:solidFill>
              </a:rPr>
              <a:t>Yisra’ĕl</a:t>
            </a:r>
            <a:r>
              <a:rPr lang="en-ZA" i="1" dirty="0" smtClean="0">
                <a:solidFill>
                  <a:srgbClr val="004821"/>
                </a:solidFill>
              </a:rPr>
              <a:t> to scorn. </a:t>
            </a:r>
            <a:r>
              <a:rPr lang="en-ZA" b="1" i="1" dirty="0" smtClean="0">
                <a:solidFill>
                  <a:srgbClr val="004821"/>
                </a:solidFill>
              </a:rPr>
              <a:t>(Isaiah 43:21-28)</a:t>
            </a:r>
          </a:p>
          <a:p>
            <a:pPr>
              <a:lnSpc>
                <a:spcPts val="2100"/>
              </a:lnSpc>
            </a:pPr>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46</a:t>
            </a:fld>
            <a:endParaRPr lang="en-ZA"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PRE- ORDAINED</a:t>
            </a:r>
            <a:endParaRPr lang="en-ZA" dirty="0"/>
          </a:p>
        </p:txBody>
      </p:sp>
      <p:sp>
        <p:nvSpPr>
          <p:cNvPr id="3" name="Content Placeholder 2"/>
          <p:cNvSpPr>
            <a:spLocks noGrp="1"/>
          </p:cNvSpPr>
          <p:nvPr>
            <p:ph idx="1"/>
          </p:nvPr>
        </p:nvSpPr>
        <p:spPr>
          <a:xfrm>
            <a:off x="251520" y="1600200"/>
            <a:ext cx="8640960" cy="5257800"/>
          </a:xfrm>
        </p:spPr>
        <p:txBody>
          <a:bodyPr>
            <a:noAutofit/>
          </a:bodyPr>
          <a:lstStyle/>
          <a:p>
            <a:pPr>
              <a:lnSpc>
                <a:spcPts val="2100"/>
              </a:lnSpc>
            </a:pPr>
            <a:r>
              <a:rPr lang="he-IL" dirty="0" smtClean="0"/>
              <a:t>יהוה</a:t>
            </a:r>
            <a:r>
              <a:rPr lang="en-ZA" dirty="0" smtClean="0"/>
              <a:t> first reminds us that “</a:t>
            </a:r>
            <a:r>
              <a:rPr lang="en-ZA" i="1" dirty="0" smtClean="0"/>
              <a:t>this people</a:t>
            </a:r>
            <a:r>
              <a:rPr lang="en-ZA" dirty="0" smtClean="0"/>
              <a:t>” He formed for Himself. The term “</a:t>
            </a:r>
            <a:r>
              <a:rPr lang="en-ZA" i="1" dirty="0" smtClean="0"/>
              <a:t>this people</a:t>
            </a:r>
            <a:r>
              <a:rPr lang="en-ZA" dirty="0" smtClean="0"/>
              <a:t>” is in the Hebrew “</a:t>
            </a:r>
            <a:r>
              <a:rPr lang="en-ZA" i="1" dirty="0" err="1" smtClean="0"/>
              <a:t>zuw</a:t>
            </a:r>
            <a:r>
              <a:rPr lang="en-ZA" i="1" dirty="0" smtClean="0"/>
              <a:t> am</a:t>
            </a:r>
            <a:r>
              <a:rPr lang="en-ZA" dirty="0" smtClean="0"/>
              <a:t>”. The spelling here is “</a:t>
            </a:r>
            <a:r>
              <a:rPr lang="en-ZA" i="1" dirty="0" err="1" smtClean="0"/>
              <a:t>zayin-vav</a:t>
            </a:r>
            <a:r>
              <a:rPr lang="en-ZA" dirty="0" smtClean="0"/>
              <a:t>” “</a:t>
            </a:r>
            <a:r>
              <a:rPr lang="en-ZA" i="1" dirty="0" err="1" smtClean="0"/>
              <a:t>ayin-mem</a:t>
            </a:r>
            <a:r>
              <a:rPr lang="en-ZA" dirty="0" smtClean="0"/>
              <a:t>”. The numeric value of the letters in this phrase “</a:t>
            </a:r>
            <a:r>
              <a:rPr lang="en-ZA" i="1" dirty="0" err="1" smtClean="0"/>
              <a:t>zuw</a:t>
            </a:r>
            <a:r>
              <a:rPr lang="en-ZA" i="1" dirty="0" smtClean="0"/>
              <a:t> am</a:t>
            </a:r>
            <a:r>
              <a:rPr lang="en-ZA" dirty="0" smtClean="0"/>
              <a:t>” is 123, which equals the name “</a:t>
            </a:r>
            <a:r>
              <a:rPr lang="en-ZA" i="1" dirty="0" smtClean="0"/>
              <a:t>Hannah</a:t>
            </a:r>
            <a:r>
              <a:rPr lang="en-ZA" dirty="0" smtClean="0"/>
              <a:t>”, which means “</a:t>
            </a:r>
            <a:r>
              <a:rPr lang="en-ZA" i="1" dirty="0" err="1" smtClean="0"/>
              <a:t>favor</a:t>
            </a:r>
            <a:r>
              <a:rPr lang="en-ZA" i="1" dirty="0" smtClean="0"/>
              <a:t> / grace</a:t>
            </a:r>
            <a:r>
              <a:rPr lang="en-ZA" dirty="0" smtClean="0"/>
              <a:t>”. Here He says that, “</a:t>
            </a:r>
            <a:r>
              <a:rPr lang="en-ZA" i="1" dirty="0" smtClean="0"/>
              <a:t>this people I have formed for Myself</a:t>
            </a:r>
            <a:r>
              <a:rPr lang="en-ZA" dirty="0" smtClean="0"/>
              <a:t>”. The word for “</a:t>
            </a:r>
            <a:r>
              <a:rPr lang="en-ZA" i="1" dirty="0" smtClean="0"/>
              <a:t>formed</a:t>
            </a:r>
            <a:r>
              <a:rPr lang="en-ZA" dirty="0" smtClean="0"/>
              <a:t>” is “</a:t>
            </a:r>
            <a:r>
              <a:rPr lang="en-ZA" i="1" dirty="0" err="1" smtClean="0"/>
              <a:t>yatsar</a:t>
            </a:r>
            <a:r>
              <a:rPr lang="en-ZA" dirty="0" smtClean="0"/>
              <a:t>” and also means “</a:t>
            </a:r>
            <a:r>
              <a:rPr lang="en-ZA" i="1" dirty="0" smtClean="0"/>
              <a:t>pre-ordained</a:t>
            </a:r>
            <a:r>
              <a:rPr lang="en-ZA" dirty="0" smtClean="0"/>
              <a:t>”. Elohim pre-ordained this people to be His possession. </a:t>
            </a:r>
          </a:p>
          <a:p>
            <a:pPr>
              <a:lnSpc>
                <a:spcPts val="2100"/>
              </a:lnSpc>
            </a:pPr>
            <a:r>
              <a:rPr lang="en-ZA" dirty="0" smtClean="0"/>
              <a:t>He says that they/we no longer “</a:t>
            </a:r>
            <a:r>
              <a:rPr lang="en-ZA" i="1" dirty="0" smtClean="0"/>
              <a:t>draw near</a:t>
            </a:r>
            <a:r>
              <a:rPr lang="en-ZA" dirty="0" smtClean="0"/>
              <a:t>” (“</a:t>
            </a:r>
            <a:r>
              <a:rPr lang="en-ZA" i="1" dirty="0" err="1" smtClean="0"/>
              <a:t>qarab</a:t>
            </a:r>
            <a:r>
              <a:rPr lang="en-ZA" dirty="0" smtClean="0"/>
              <a:t>”) or seek to “</a:t>
            </a:r>
            <a:r>
              <a:rPr lang="en-ZA" i="1" dirty="0" smtClean="0"/>
              <a:t>ascend</a:t>
            </a:r>
            <a:r>
              <a:rPr lang="en-ZA" dirty="0" smtClean="0"/>
              <a:t>” to Him (“</a:t>
            </a:r>
            <a:r>
              <a:rPr lang="en-ZA" i="1" dirty="0" err="1" smtClean="0"/>
              <a:t>olah</a:t>
            </a:r>
            <a:r>
              <a:rPr lang="en-ZA" dirty="0" smtClean="0"/>
              <a:t>”) by bringing ourselves as offerings. We no longer bring Him “</a:t>
            </a:r>
            <a:r>
              <a:rPr lang="en-ZA" i="1" dirty="0" smtClean="0"/>
              <a:t>sweet cane</a:t>
            </a:r>
            <a:r>
              <a:rPr lang="en-ZA" dirty="0" smtClean="0"/>
              <a:t>” with “</a:t>
            </a:r>
            <a:r>
              <a:rPr lang="en-ZA" i="1" dirty="0" smtClean="0"/>
              <a:t>silver</a:t>
            </a:r>
            <a:r>
              <a:rPr lang="en-ZA" dirty="0" smtClean="0"/>
              <a:t>”. From “</a:t>
            </a:r>
            <a:r>
              <a:rPr lang="en-ZA" i="1" dirty="0" err="1" smtClean="0"/>
              <a:t>Parsha</a:t>
            </a:r>
            <a:r>
              <a:rPr lang="en-ZA" i="1" dirty="0" smtClean="0"/>
              <a:t> </a:t>
            </a:r>
            <a:r>
              <a:rPr lang="en-ZA" i="1" dirty="0" err="1" smtClean="0"/>
              <a:t>Terumah</a:t>
            </a:r>
            <a:r>
              <a:rPr lang="en-ZA" dirty="0" smtClean="0"/>
              <a:t>” where we learned that “</a:t>
            </a:r>
            <a:r>
              <a:rPr lang="en-ZA" i="1" dirty="0" smtClean="0"/>
              <a:t>sweet cane</a:t>
            </a:r>
            <a:r>
              <a:rPr lang="en-ZA" dirty="0" smtClean="0"/>
              <a:t>” is in Hebrew “</a:t>
            </a:r>
            <a:r>
              <a:rPr lang="en-ZA" i="1" dirty="0" err="1" smtClean="0"/>
              <a:t>qaneh</a:t>
            </a:r>
            <a:r>
              <a:rPr lang="en-ZA" dirty="0" smtClean="0"/>
              <a:t>” which was a sweet reed plant used in the set-apart incense. “</a:t>
            </a:r>
            <a:r>
              <a:rPr lang="en-ZA" i="1" dirty="0" smtClean="0"/>
              <a:t>Silver</a:t>
            </a:r>
            <a:r>
              <a:rPr lang="en-ZA" dirty="0" smtClean="0"/>
              <a:t>” or “</a:t>
            </a:r>
            <a:r>
              <a:rPr lang="en-ZA" i="1" dirty="0" err="1" smtClean="0"/>
              <a:t>keseph</a:t>
            </a:r>
            <a:r>
              <a:rPr lang="en-ZA" dirty="0" smtClean="0"/>
              <a:t>” represents our love for Elohim. “</a:t>
            </a:r>
            <a:r>
              <a:rPr lang="en-ZA" i="1" dirty="0" smtClean="0"/>
              <a:t>You have not brought Me sweet cane with silver</a:t>
            </a:r>
            <a:r>
              <a:rPr lang="en-ZA" dirty="0" smtClean="0"/>
              <a:t>” in Hebrew is; “</a:t>
            </a:r>
            <a:r>
              <a:rPr lang="en-ZA" i="1" dirty="0" err="1" smtClean="0"/>
              <a:t>qanah</a:t>
            </a:r>
            <a:r>
              <a:rPr lang="en-ZA" i="1" dirty="0" smtClean="0"/>
              <a:t> </a:t>
            </a:r>
            <a:r>
              <a:rPr lang="en-ZA" i="1" dirty="0" err="1" smtClean="0"/>
              <a:t>qaneh</a:t>
            </a:r>
            <a:r>
              <a:rPr lang="en-ZA" i="1" dirty="0" smtClean="0"/>
              <a:t> </a:t>
            </a:r>
            <a:r>
              <a:rPr lang="en-ZA" i="1" dirty="0" err="1" smtClean="0"/>
              <a:t>keseph</a:t>
            </a:r>
            <a:r>
              <a:rPr lang="en-ZA" dirty="0" smtClean="0"/>
              <a:t>” which also means “</a:t>
            </a:r>
            <a:r>
              <a:rPr lang="en-ZA" i="1" dirty="0" smtClean="0"/>
              <a:t>You have not brought Me sweet </a:t>
            </a:r>
            <a:r>
              <a:rPr lang="en-ZA" i="1" dirty="0" err="1" smtClean="0"/>
              <a:t>savor</a:t>
            </a:r>
            <a:r>
              <a:rPr lang="en-ZA" i="1" dirty="0" smtClean="0"/>
              <a:t> with your love</a:t>
            </a:r>
            <a:r>
              <a:rPr lang="en-ZA" dirty="0" smtClean="0"/>
              <a:t>”. The “</a:t>
            </a:r>
            <a:r>
              <a:rPr lang="en-ZA" i="1" dirty="0" smtClean="0"/>
              <a:t>offerings</a:t>
            </a:r>
            <a:r>
              <a:rPr lang="en-ZA" dirty="0" smtClean="0"/>
              <a:t>”, the “</a:t>
            </a:r>
            <a:r>
              <a:rPr lang="en-ZA" i="1" dirty="0" smtClean="0"/>
              <a:t>drawing near</a:t>
            </a:r>
            <a:r>
              <a:rPr lang="en-ZA" dirty="0" smtClean="0"/>
              <a:t>” and “</a:t>
            </a:r>
            <a:r>
              <a:rPr lang="en-ZA" i="1" dirty="0" smtClean="0"/>
              <a:t>ascending</a:t>
            </a:r>
            <a:r>
              <a:rPr lang="en-ZA" dirty="0" smtClean="0"/>
              <a:t>” are a “</a:t>
            </a:r>
            <a:r>
              <a:rPr lang="en-ZA" i="1" dirty="0" smtClean="0"/>
              <a:t>sweet fragrance</a:t>
            </a:r>
            <a:r>
              <a:rPr lang="en-ZA" dirty="0" smtClean="0"/>
              <a:t>” and “</a:t>
            </a:r>
            <a:r>
              <a:rPr lang="en-ZA" i="1" dirty="0" smtClean="0"/>
              <a:t>bring gratification to the Spirit of Elohim</a:t>
            </a:r>
            <a:r>
              <a:rPr lang="en-ZA" dirty="0" smtClean="0"/>
              <a:t>”. It’s not the smell of burning animal flesh that delights our Father, it’s our “</a:t>
            </a:r>
            <a:r>
              <a:rPr lang="en-ZA" i="1" dirty="0" smtClean="0"/>
              <a:t>drawing near</a:t>
            </a:r>
            <a:r>
              <a:rPr lang="en-ZA" dirty="0" smtClean="0"/>
              <a:t>”, the offering of ourselves.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47</a:t>
            </a:fld>
            <a:endParaRPr lang="en-ZA"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REMIND HIM</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dirty="0" smtClean="0"/>
              <a:t>He tells us to </a:t>
            </a:r>
            <a:r>
              <a:rPr lang="en-ZA" sz="9600" i="1" dirty="0" smtClean="0"/>
              <a:t>remind Him</a:t>
            </a:r>
            <a:r>
              <a:rPr lang="en-ZA" sz="9600" dirty="0" smtClean="0"/>
              <a:t>. He wants to hear us call to Him. He wants us to ask Him to enter into judgment with us. “</a:t>
            </a:r>
            <a:r>
              <a:rPr lang="en-ZA" sz="9600" i="1" dirty="0" smtClean="0"/>
              <a:t>Relate</a:t>
            </a:r>
            <a:r>
              <a:rPr lang="en-ZA" sz="9600" dirty="0" smtClean="0"/>
              <a:t>” (</a:t>
            </a:r>
            <a:r>
              <a:rPr lang="en-ZA" sz="9600" i="1" dirty="0" smtClean="0"/>
              <a:t>say it</a:t>
            </a:r>
            <a:r>
              <a:rPr lang="en-ZA" sz="9600" dirty="0" smtClean="0"/>
              <a:t>), He says, that we might be declared right, “</a:t>
            </a:r>
            <a:r>
              <a:rPr lang="en-ZA" sz="9600" i="1" dirty="0" err="1" smtClean="0"/>
              <a:t>Tzaddik</a:t>
            </a:r>
            <a:r>
              <a:rPr lang="en-ZA" sz="9600" dirty="0" smtClean="0"/>
              <a:t>” in Hebrew (</a:t>
            </a:r>
            <a:r>
              <a:rPr lang="en-ZA" sz="9600" i="1" dirty="0" smtClean="0"/>
              <a:t>Righteous</a:t>
            </a:r>
            <a:r>
              <a:rPr lang="en-ZA" sz="9600" dirty="0" smtClean="0"/>
              <a:t>). Then </a:t>
            </a:r>
            <a:r>
              <a:rPr lang="he-IL" sz="9600" dirty="0" smtClean="0"/>
              <a:t>יהוה</a:t>
            </a:r>
            <a:r>
              <a:rPr lang="en-ZA" sz="9600" dirty="0" smtClean="0"/>
              <a:t> says something that seems puzzling in verse 27; </a:t>
            </a:r>
            <a:r>
              <a:rPr lang="en-ZA" sz="9600" i="1" dirty="0" smtClean="0"/>
              <a:t>“Your first father sinned, and your interpreters have transgressed against Me.” </a:t>
            </a:r>
            <a:r>
              <a:rPr lang="en-ZA" sz="9600" dirty="0" smtClean="0"/>
              <a:t>The term “</a:t>
            </a:r>
            <a:r>
              <a:rPr lang="en-ZA" sz="9600" i="1" dirty="0" smtClean="0"/>
              <a:t>first father</a:t>
            </a:r>
            <a:r>
              <a:rPr lang="en-ZA" sz="9600" dirty="0" smtClean="0"/>
              <a:t>” in the Hebrew is “</a:t>
            </a:r>
            <a:r>
              <a:rPr lang="en-ZA" sz="9600" i="1" dirty="0" err="1" smtClean="0"/>
              <a:t>rishon</a:t>
            </a:r>
            <a:r>
              <a:rPr lang="en-ZA" sz="9600" i="1" dirty="0" smtClean="0"/>
              <a:t> </a:t>
            </a:r>
            <a:r>
              <a:rPr lang="en-ZA" sz="9600" i="1" dirty="0" err="1" smtClean="0"/>
              <a:t>ab</a:t>
            </a:r>
            <a:r>
              <a:rPr lang="en-ZA" sz="9600" dirty="0" smtClean="0"/>
              <a:t>” and means “</a:t>
            </a:r>
            <a:r>
              <a:rPr lang="en-ZA" sz="9600" i="1" dirty="0" smtClean="0"/>
              <a:t>ancestors</a:t>
            </a:r>
            <a:r>
              <a:rPr lang="en-ZA" sz="9600" dirty="0" smtClean="0"/>
              <a:t>” (plural) or “</a:t>
            </a:r>
            <a:r>
              <a:rPr lang="en-ZA" sz="9600" i="1" dirty="0" smtClean="0"/>
              <a:t>chief fathers</a:t>
            </a:r>
            <a:r>
              <a:rPr lang="en-ZA" sz="9600" dirty="0" smtClean="0"/>
              <a:t>” as in those who were once in authority over you. “</a:t>
            </a:r>
            <a:r>
              <a:rPr lang="en-ZA" sz="9600" i="1" dirty="0" smtClean="0"/>
              <a:t>Interpreters</a:t>
            </a:r>
            <a:r>
              <a:rPr lang="en-ZA" sz="9600" dirty="0" smtClean="0"/>
              <a:t>”, as you might have guessed, refers to “</a:t>
            </a:r>
            <a:r>
              <a:rPr lang="en-ZA" sz="9600" i="1" dirty="0" smtClean="0"/>
              <a:t>teachers</a:t>
            </a:r>
            <a:r>
              <a:rPr lang="en-ZA" sz="9600" dirty="0" smtClean="0"/>
              <a:t>” or “</a:t>
            </a:r>
            <a:r>
              <a:rPr lang="en-ZA" sz="9600" i="1" dirty="0" smtClean="0"/>
              <a:t>those who translate and interpret</a:t>
            </a:r>
            <a:r>
              <a:rPr lang="en-ZA" sz="9600" dirty="0" smtClean="0"/>
              <a:t>” for us (as in the Scriptures). But, </a:t>
            </a:r>
            <a:r>
              <a:rPr lang="he-IL" sz="9600" dirty="0" smtClean="0"/>
              <a:t>יהוה</a:t>
            </a:r>
            <a:r>
              <a:rPr lang="en-ZA" sz="9600" dirty="0" smtClean="0"/>
              <a:t> chose an interesting word to use here. He </a:t>
            </a:r>
            <a:r>
              <a:rPr lang="en-ZA" sz="9600" dirty="0" err="1" smtClean="0"/>
              <a:t>didn‟t</a:t>
            </a:r>
            <a:r>
              <a:rPr lang="en-ZA" sz="9600" dirty="0" smtClean="0"/>
              <a:t> use rabbis or scribes. Instead the word here is “</a:t>
            </a:r>
            <a:r>
              <a:rPr lang="en-ZA" sz="9600" i="1" dirty="0" err="1" smtClean="0"/>
              <a:t>luwts</a:t>
            </a:r>
            <a:r>
              <a:rPr lang="en-ZA" sz="9600" dirty="0" smtClean="0"/>
              <a:t>” (</a:t>
            </a:r>
            <a:r>
              <a:rPr lang="en-ZA" sz="9600" i="1" dirty="0" smtClean="0"/>
              <a:t>lamed-</a:t>
            </a:r>
            <a:r>
              <a:rPr lang="en-ZA" sz="9600" i="1" dirty="0" err="1" smtClean="0"/>
              <a:t>vav</a:t>
            </a:r>
            <a:r>
              <a:rPr lang="en-ZA" sz="9600" i="1" dirty="0" smtClean="0"/>
              <a:t>-</a:t>
            </a:r>
            <a:r>
              <a:rPr lang="en-ZA" sz="9600" i="1" dirty="0" err="1" smtClean="0"/>
              <a:t>tzadee</a:t>
            </a:r>
            <a:r>
              <a:rPr lang="en-ZA" sz="9600" dirty="0" smtClean="0"/>
              <a:t>), </a:t>
            </a:r>
            <a:r>
              <a:rPr lang="en-ZA" sz="9600" dirty="0" err="1" smtClean="0"/>
              <a:t>Strong‟s</a:t>
            </a:r>
            <a:r>
              <a:rPr lang="en-ZA" sz="9600" dirty="0" smtClean="0"/>
              <a:t> #3887 also meaning “</a:t>
            </a:r>
            <a:r>
              <a:rPr lang="en-ZA" sz="9600" i="1" dirty="0" smtClean="0"/>
              <a:t>to mock</a:t>
            </a:r>
            <a:r>
              <a:rPr lang="en-ZA" sz="9600" dirty="0" smtClean="0"/>
              <a:t>”, “</a:t>
            </a:r>
            <a:r>
              <a:rPr lang="en-ZA" sz="9600" i="1" dirty="0" smtClean="0"/>
              <a:t>to boast</a:t>
            </a:r>
            <a:r>
              <a:rPr lang="en-ZA" sz="9600" dirty="0" smtClean="0"/>
              <a:t>” or “</a:t>
            </a:r>
            <a:r>
              <a:rPr lang="en-ZA" sz="9600" i="1" dirty="0" smtClean="0"/>
              <a:t>talk arrogantly</a:t>
            </a:r>
            <a:r>
              <a:rPr lang="en-ZA" sz="9600" dirty="0" smtClean="0"/>
              <a:t>”. The letter </a:t>
            </a:r>
            <a:r>
              <a:rPr lang="en-ZA" sz="9600" i="1" dirty="0" smtClean="0"/>
              <a:t>lamed </a:t>
            </a:r>
            <a:r>
              <a:rPr lang="en-ZA" sz="9600" dirty="0" smtClean="0"/>
              <a:t>means “</a:t>
            </a:r>
            <a:r>
              <a:rPr lang="en-ZA" sz="9600" i="1" dirty="0" smtClean="0"/>
              <a:t>teaching</a:t>
            </a:r>
            <a:r>
              <a:rPr lang="en-ZA" sz="9600" dirty="0" smtClean="0"/>
              <a:t>”, </a:t>
            </a:r>
            <a:r>
              <a:rPr lang="en-ZA" sz="9600" i="1" dirty="0" err="1" smtClean="0"/>
              <a:t>vav</a:t>
            </a:r>
            <a:r>
              <a:rPr lang="en-ZA" sz="9600" i="1" dirty="0" smtClean="0"/>
              <a:t> </a:t>
            </a:r>
            <a:r>
              <a:rPr lang="en-ZA" sz="9600" dirty="0" smtClean="0"/>
              <a:t>is the “</a:t>
            </a:r>
            <a:r>
              <a:rPr lang="en-ZA" sz="9600" i="1" dirty="0" smtClean="0"/>
              <a:t>hook</a:t>
            </a:r>
            <a:r>
              <a:rPr lang="en-ZA" sz="9600" dirty="0" smtClean="0"/>
              <a:t>” and </a:t>
            </a:r>
            <a:r>
              <a:rPr lang="en-ZA" sz="9600" i="1" dirty="0" err="1" smtClean="0"/>
              <a:t>tzadee</a:t>
            </a:r>
            <a:r>
              <a:rPr lang="en-ZA" sz="9600" i="1" dirty="0" smtClean="0"/>
              <a:t> </a:t>
            </a:r>
            <a:r>
              <a:rPr lang="en-ZA" sz="9600" dirty="0" smtClean="0"/>
              <a:t>is the “</a:t>
            </a:r>
            <a:r>
              <a:rPr lang="en-ZA" sz="9600" i="1" dirty="0" smtClean="0"/>
              <a:t>righteous</a:t>
            </a:r>
            <a:r>
              <a:rPr lang="en-ZA" sz="9600" dirty="0" smtClean="0"/>
              <a:t>”. “</a:t>
            </a:r>
            <a:r>
              <a:rPr lang="en-ZA" sz="9600" i="1" dirty="0" err="1" smtClean="0"/>
              <a:t>Luwts</a:t>
            </a:r>
            <a:r>
              <a:rPr lang="en-ZA" sz="9600" dirty="0" smtClean="0"/>
              <a:t>” is literally “</a:t>
            </a:r>
            <a:r>
              <a:rPr lang="en-ZA" sz="9600" i="1" dirty="0" smtClean="0"/>
              <a:t>teaching </a:t>
            </a:r>
            <a:r>
              <a:rPr lang="en-ZA" sz="9600" dirty="0" smtClean="0"/>
              <a:t>that </a:t>
            </a:r>
            <a:r>
              <a:rPr lang="en-ZA" sz="9600" i="1" dirty="0" smtClean="0"/>
              <a:t>hooks </a:t>
            </a:r>
            <a:r>
              <a:rPr lang="en-ZA" sz="9600" dirty="0" smtClean="0"/>
              <a:t>the </a:t>
            </a:r>
            <a:r>
              <a:rPr lang="en-ZA" sz="9600" i="1" dirty="0" smtClean="0"/>
              <a:t>righteous</a:t>
            </a:r>
            <a:r>
              <a:rPr lang="en-ZA" sz="9600" dirty="0" smtClean="0"/>
              <a:t>”. The numeric value of “</a:t>
            </a:r>
            <a:r>
              <a:rPr lang="en-ZA" sz="9600" i="1" dirty="0" err="1" smtClean="0"/>
              <a:t>luwts</a:t>
            </a:r>
            <a:r>
              <a:rPr lang="en-ZA" sz="9600" dirty="0" smtClean="0"/>
              <a:t>” is 126 which equals “</a:t>
            </a:r>
            <a:r>
              <a:rPr lang="en-ZA" sz="9600" i="1" dirty="0" err="1" smtClean="0"/>
              <a:t>avon</a:t>
            </a:r>
            <a:r>
              <a:rPr lang="en-ZA" sz="9600" dirty="0" smtClean="0"/>
              <a:t>” which is “</a:t>
            </a:r>
            <a:r>
              <a:rPr lang="en-ZA" sz="9600" i="1" dirty="0" smtClean="0"/>
              <a:t>iniquity</a:t>
            </a:r>
            <a:r>
              <a:rPr lang="en-ZA" sz="9600" dirty="0" smtClean="0"/>
              <a:t>” or “</a:t>
            </a:r>
            <a:r>
              <a:rPr lang="en-ZA" sz="9600" i="1" dirty="0" smtClean="0"/>
              <a:t>sin</a:t>
            </a:r>
            <a:r>
              <a:rPr lang="en-ZA" sz="9600" dirty="0" smtClean="0"/>
              <a:t>”. He finishes in verse 28 by saying that this is why he profaned the priests and delivered us up to be scorned. </a:t>
            </a:r>
          </a:p>
          <a:p>
            <a:r>
              <a:rPr lang="en-ZA" dirty="0" smtClean="0"/>
              <a:t>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48</a:t>
            </a:fld>
            <a:endParaRPr lang="en-ZA"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PROMISE</a:t>
            </a:r>
            <a:endParaRPr lang="en-ZA" dirty="0"/>
          </a:p>
        </p:txBody>
      </p:sp>
      <p:sp>
        <p:nvSpPr>
          <p:cNvPr id="3" name="Content Placeholder 2"/>
          <p:cNvSpPr>
            <a:spLocks noGrp="1"/>
          </p:cNvSpPr>
          <p:nvPr>
            <p:ph idx="1"/>
          </p:nvPr>
        </p:nvSpPr>
        <p:spPr>
          <a:xfrm>
            <a:off x="395536" y="1600200"/>
            <a:ext cx="8352928" cy="5257800"/>
          </a:xfrm>
        </p:spPr>
        <p:txBody>
          <a:bodyPr>
            <a:normAutofit fontScale="25000" lnSpcReduction="20000"/>
          </a:bodyPr>
          <a:lstStyle/>
          <a:p>
            <a:pPr algn="ctr"/>
            <a:r>
              <a:rPr lang="en-ZA" sz="9600" i="1" dirty="0" smtClean="0">
                <a:solidFill>
                  <a:srgbClr val="004821"/>
                </a:solidFill>
              </a:rPr>
              <a:t>“But now hear, O </a:t>
            </a:r>
            <a:r>
              <a:rPr lang="en-ZA" sz="9600" i="1" dirty="0" err="1" smtClean="0">
                <a:solidFill>
                  <a:srgbClr val="004821"/>
                </a:solidFill>
              </a:rPr>
              <a:t>Yaʽaqob</a:t>
            </a:r>
            <a:r>
              <a:rPr lang="en-ZA" sz="9600" i="1" dirty="0" smtClean="0">
                <a:solidFill>
                  <a:srgbClr val="004821"/>
                </a:solidFill>
              </a:rPr>
              <a:t>̱ My servant, and </a:t>
            </a:r>
            <a:r>
              <a:rPr lang="en-ZA" sz="9600" i="1" dirty="0" err="1" smtClean="0">
                <a:solidFill>
                  <a:srgbClr val="004821"/>
                </a:solidFill>
              </a:rPr>
              <a:t>Yisra’ĕl</a:t>
            </a:r>
            <a:r>
              <a:rPr lang="en-ZA" sz="9600" i="1" dirty="0" smtClean="0">
                <a:solidFill>
                  <a:srgbClr val="004821"/>
                </a:solidFill>
              </a:rPr>
              <a:t> whom I have chosen. Thus said </a:t>
            </a:r>
            <a:r>
              <a:rPr lang="he-IL" sz="9600" i="1" dirty="0" smtClean="0">
                <a:solidFill>
                  <a:srgbClr val="004821"/>
                </a:solidFill>
              </a:rPr>
              <a:t>יהוה</a:t>
            </a:r>
            <a:r>
              <a:rPr lang="en-ZA" sz="9600" i="1" dirty="0" smtClean="0">
                <a:solidFill>
                  <a:srgbClr val="004821"/>
                </a:solidFill>
              </a:rPr>
              <a:t> who made you and formed you from the womb, who helps you, ‘Do not fear, O </a:t>
            </a:r>
            <a:r>
              <a:rPr lang="en-ZA" sz="9600" i="1" dirty="0" err="1" smtClean="0">
                <a:solidFill>
                  <a:srgbClr val="004821"/>
                </a:solidFill>
              </a:rPr>
              <a:t>Yaʽaqob</a:t>
            </a:r>
            <a:r>
              <a:rPr lang="en-ZA" sz="9600" i="1" dirty="0" smtClean="0">
                <a:solidFill>
                  <a:srgbClr val="004821"/>
                </a:solidFill>
              </a:rPr>
              <a:t>̱ My servant, and </a:t>
            </a:r>
            <a:r>
              <a:rPr lang="en-ZA" sz="9600" i="1" dirty="0" err="1" smtClean="0">
                <a:solidFill>
                  <a:srgbClr val="004821"/>
                </a:solidFill>
              </a:rPr>
              <a:t>Yeshurun</a:t>
            </a:r>
            <a:r>
              <a:rPr lang="en-ZA" sz="9600" i="1" dirty="0" smtClean="0">
                <a:solidFill>
                  <a:srgbClr val="004821"/>
                </a:solidFill>
              </a:rPr>
              <a:t>, whom I have chosen. ‘For I pour water on the thirsty, and floods on the dry ground. I pour My Spirit on your seed, and My blessing on your offspring, and they shall spring up among the grass like willows by streams of water.’ “One says, ‘I belong to </a:t>
            </a:r>
            <a:r>
              <a:rPr lang="he-IL" sz="9600" i="1" dirty="0" smtClean="0">
                <a:solidFill>
                  <a:srgbClr val="004821"/>
                </a:solidFill>
              </a:rPr>
              <a:t>יהוה</a:t>
            </a:r>
            <a:r>
              <a:rPr lang="en-ZA" sz="9600" i="1" dirty="0" smtClean="0">
                <a:solidFill>
                  <a:srgbClr val="004821"/>
                </a:solidFill>
              </a:rPr>
              <a:t>; another calls himself by the name of </a:t>
            </a:r>
            <a:r>
              <a:rPr lang="en-ZA" sz="9600" i="1" dirty="0" err="1" smtClean="0">
                <a:solidFill>
                  <a:srgbClr val="004821"/>
                </a:solidFill>
              </a:rPr>
              <a:t>Yaʽaqob</a:t>
            </a:r>
            <a:r>
              <a:rPr lang="en-ZA" sz="9600" i="1" dirty="0" smtClean="0">
                <a:solidFill>
                  <a:srgbClr val="004821"/>
                </a:solidFill>
              </a:rPr>
              <a:t>̱; another writes with his hand, ‘Unto </a:t>
            </a:r>
            <a:r>
              <a:rPr lang="he-IL" sz="9600" i="1" dirty="0" smtClean="0">
                <a:solidFill>
                  <a:srgbClr val="004821"/>
                </a:solidFill>
              </a:rPr>
              <a:t>יהוה</a:t>
            </a:r>
            <a:r>
              <a:rPr lang="en-ZA" sz="9600" i="1" dirty="0" smtClean="0">
                <a:solidFill>
                  <a:srgbClr val="004821"/>
                </a:solidFill>
              </a:rPr>
              <a:t>,’ and names himself by the name of </a:t>
            </a:r>
            <a:r>
              <a:rPr lang="en-ZA" sz="9600" i="1" dirty="0" err="1" smtClean="0">
                <a:solidFill>
                  <a:srgbClr val="004821"/>
                </a:solidFill>
              </a:rPr>
              <a:t>Yisra’ĕl</a:t>
            </a:r>
            <a:r>
              <a:rPr lang="en-ZA" sz="9600" i="1" dirty="0" smtClean="0">
                <a:solidFill>
                  <a:srgbClr val="004821"/>
                </a:solidFill>
              </a:rPr>
              <a:t>. “Thus said </a:t>
            </a:r>
            <a:r>
              <a:rPr lang="he-IL" sz="9600" i="1" dirty="0" smtClean="0">
                <a:solidFill>
                  <a:srgbClr val="004821"/>
                </a:solidFill>
              </a:rPr>
              <a:t>יהוה</a:t>
            </a:r>
            <a:r>
              <a:rPr lang="en-ZA" sz="9600" i="1" dirty="0" smtClean="0">
                <a:solidFill>
                  <a:srgbClr val="004821"/>
                </a:solidFill>
              </a:rPr>
              <a:t>, Sovereign of </a:t>
            </a:r>
            <a:r>
              <a:rPr lang="en-ZA" sz="9600" i="1" dirty="0" err="1" smtClean="0">
                <a:solidFill>
                  <a:srgbClr val="004821"/>
                </a:solidFill>
              </a:rPr>
              <a:t>Yisra’ĕl</a:t>
            </a:r>
            <a:r>
              <a:rPr lang="en-ZA" sz="9600" i="1" dirty="0" smtClean="0">
                <a:solidFill>
                  <a:srgbClr val="004821"/>
                </a:solidFill>
              </a:rPr>
              <a:t>, and his Redeemer, </a:t>
            </a:r>
            <a:r>
              <a:rPr lang="he-IL" sz="9600" i="1" dirty="0" smtClean="0">
                <a:solidFill>
                  <a:srgbClr val="004821"/>
                </a:solidFill>
              </a:rPr>
              <a:t>יהוה</a:t>
            </a:r>
            <a:r>
              <a:rPr lang="en-ZA" sz="9600" i="1" dirty="0" smtClean="0">
                <a:solidFill>
                  <a:srgbClr val="004821"/>
                </a:solidFill>
              </a:rPr>
              <a:t> of hosts, ‘I am the First and I am the Last, besides Me there is no Elohim. ‘And who is like Me? Let him call and declare it, and lay it before Me, since I appointed the everlasting people. And the events that are coming and those that do come, let them declare these to them. ‘Do not fear, nor be afraid. Have I not since made you hear, and declared it? You are My witnesses. Is there an </a:t>
            </a:r>
            <a:r>
              <a:rPr lang="en-ZA" sz="9600" i="1" dirty="0" err="1" smtClean="0">
                <a:solidFill>
                  <a:srgbClr val="004821"/>
                </a:solidFill>
              </a:rPr>
              <a:t>Eloah</a:t>
            </a:r>
            <a:r>
              <a:rPr lang="en-ZA" sz="9600" i="1" dirty="0" smtClean="0">
                <a:solidFill>
                  <a:srgbClr val="004821"/>
                </a:solidFill>
              </a:rPr>
              <a:t> besides Me? There is no other Rock, I know not one.’ ” </a:t>
            </a:r>
            <a:r>
              <a:rPr lang="en-US" sz="9600" b="1" i="1" dirty="0" smtClean="0">
                <a:solidFill>
                  <a:srgbClr val="004821"/>
                </a:solidFill>
              </a:rPr>
              <a:t>(Isaiah 44:1-8)</a:t>
            </a:r>
          </a:p>
          <a:p>
            <a:pPr algn="ctr"/>
            <a:endParaRPr lang="en-US" sz="9600" dirty="0" smtClean="0"/>
          </a:p>
          <a:p>
            <a:pPr algn="ctr">
              <a:lnSpc>
                <a:spcPts val="2100"/>
              </a:lnSpc>
            </a:pPr>
            <a:r>
              <a:rPr lang="en-ZA" sz="9600" i="1" dirty="0" smtClean="0"/>
              <a:t> </a:t>
            </a:r>
            <a:endParaRPr lang="en-ZA" sz="9600" dirty="0" smtClean="0"/>
          </a:p>
          <a:p>
            <a:r>
              <a:rPr lang="en-ZA" b="1" dirty="0" smtClean="0"/>
              <a:t> </a:t>
            </a:r>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49</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36018</TotalTime>
  <Words>8350</Words>
  <Application>Microsoft Office PowerPoint</Application>
  <PresentationFormat>On-screen Show (4:3)</PresentationFormat>
  <Paragraphs>287</Paragraphs>
  <Slides>49</Slides>
  <Notes>4</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Slide 1</vt:lpstr>
      <vt:lpstr>RECOGNITION</vt:lpstr>
      <vt:lpstr>VIYIGRA “And He  called”</vt:lpstr>
      <vt:lpstr>MOSES COULD NOT ENTER</vt:lpstr>
      <vt:lpstr>HEART OF THE TORAH </vt:lpstr>
      <vt:lpstr>LAW OF THE PRIESTS</vt:lpstr>
      <vt:lpstr>VAYIKRa</vt:lpstr>
      <vt:lpstr>א</vt:lpstr>
      <vt:lpstr> LARGE AND SMALL א</vt:lpstr>
      <vt:lpstr>LAW OF LIFE</vt:lpstr>
      <vt:lpstr>SEPARATE</vt:lpstr>
      <vt:lpstr>DRAWING NEAR</vt:lpstr>
      <vt:lpstr>OFFER OURSELVES</vt:lpstr>
      <vt:lpstr>CHOICE</vt:lpstr>
      <vt:lpstr>YESHUA</vt:lpstr>
      <vt:lpstr>OFFERINGS</vt:lpstr>
      <vt:lpstr>JPS TORAH COMMENTARY</vt:lpstr>
      <vt:lpstr>TYPES OF SIN</vt:lpstr>
      <vt:lpstr>ATONEMENT</vt:lpstr>
      <vt:lpstr>BURNT OFFERING</vt:lpstr>
      <vt:lpstr>THE OLAH – A volunteer offering</vt:lpstr>
      <vt:lpstr>LAYING YOURSELF DOWN</vt:lpstr>
      <vt:lpstr>DRAWING NEAR</vt:lpstr>
      <vt:lpstr>GRATIFICATION OF יהוה SPIRIT</vt:lpstr>
      <vt:lpstr>PERFECT AND WITHOUT DEFECT</vt:lpstr>
      <vt:lpstr>MEAL OFFERING</vt:lpstr>
      <vt:lpstr>GRAIN</vt:lpstr>
      <vt:lpstr>FIRST GRAIN OFFERING</vt:lpstr>
      <vt:lpstr>SECOND GRAIN OFFERING</vt:lpstr>
      <vt:lpstr>THIRD GRAIN OFFERING</vt:lpstr>
      <vt:lpstr>GRAIN OFFERINGS</vt:lpstr>
      <vt:lpstr>YESHUA</vt:lpstr>
      <vt:lpstr>PURE AND HOLY </vt:lpstr>
      <vt:lpstr>NO LEAVEN</vt:lpstr>
      <vt:lpstr>COVENANT OF SALT</vt:lpstr>
      <vt:lpstr>SALT</vt:lpstr>
      <vt:lpstr>SYMBOL FOR US</vt:lpstr>
      <vt:lpstr>SALT IS LIFE</vt:lpstr>
      <vt:lpstr>PEACE OFFERING</vt:lpstr>
      <vt:lpstr>THE SHELAMIN </vt:lpstr>
      <vt:lpstr>SIN OFFERING</vt:lpstr>
      <vt:lpstr>THE CHATA – REQUIRED OFFERING</vt:lpstr>
      <vt:lpstr>GUILT OFFERING</vt:lpstr>
      <vt:lpstr>THE ASHAM</vt:lpstr>
      <vt:lpstr>SIN AND GUILT OFFERING TODAY</vt:lpstr>
      <vt:lpstr>AND HE CALLED</vt:lpstr>
      <vt:lpstr>PRE- ORDAINED</vt:lpstr>
      <vt:lpstr>REMIND HIM</vt:lpstr>
      <vt:lpstr>THE PROMISE</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Dennis Casper Kotze</cp:lastModifiedBy>
  <cp:revision>938</cp:revision>
  <dcterms:created xsi:type="dcterms:W3CDTF">2010-10-31T07:41:47Z</dcterms:created>
  <dcterms:modified xsi:type="dcterms:W3CDTF">2014-03-01T13:49:12Z</dcterms:modified>
</cp:coreProperties>
</file>